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75" r:id="rId2"/>
    <p:sldId id="257" r:id="rId3"/>
    <p:sldId id="261" r:id="rId4"/>
    <p:sldId id="260" r:id="rId5"/>
    <p:sldId id="259" r:id="rId6"/>
    <p:sldId id="263" r:id="rId7"/>
    <p:sldId id="262" r:id="rId8"/>
    <p:sldId id="258" r:id="rId9"/>
    <p:sldId id="266" r:id="rId10"/>
    <p:sldId id="265" r:id="rId11"/>
    <p:sldId id="264" r:id="rId12"/>
    <p:sldId id="267" r:id="rId13"/>
    <p:sldId id="271" r:id="rId14"/>
    <p:sldId id="270" r:id="rId15"/>
    <p:sldId id="272" r:id="rId16"/>
    <p:sldId id="268" r:id="rId17"/>
    <p:sldId id="274" r:id="rId18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7E39"/>
    <a:srgbClr val="A50021"/>
    <a:srgbClr val="FF66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5" d="100"/>
          <a:sy n="65" d="100"/>
        </p:scale>
        <p:origin x="-1296" y="-6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1CB9B4-8C87-49DC-BB9F-9DE4241A00D2}" type="datetimeFigureOut">
              <a:rPr lang="en-US" smtClean="0"/>
              <a:t>15/08/2022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979613-4BB6-4789-A9F9-A0B97E0B494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5326848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1CB9B4-8C87-49DC-BB9F-9DE4241A00D2}" type="datetimeFigureOut">
              <a:rPr lang="en-US" smtClean="0"/>
              <a:t>15/08/2022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979613-4BB6-4789-A9F9-A0B97E0B494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7422203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1CB9B4-8C87-49DC-BB9F-9DE4241A00D2}" type="datetimeFigureOut">
              <a:rPr lang="en-US" smtClean="0"/>
              <a:t>15/08/2022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979613-4BB6-4789-A9F9-A0B97E0B494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5498596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1CB9B4-8C87-49DC-BB9F-9DE4241A00D2}" type="datetimeFigureOut">
              <a:rPr lang="en-US" smtClean="0"/>
              <a:t>15/08/2022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979613-4BB6-4789-A9F9-A0B97E0B494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1622691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1CB9B4-8C87-49DC-BB9F-9DE4241A00D2}" type="datetimeFigureOut">
              <a:rPr lang="en-US" smtClean="0"/>
              <a:t>15/08/2022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979613-4BB6-4789-A9F9-A0B97E0B494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3337459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1CB9B4-8C87-49DC-BB9F-9DE4241A00D2}" type="datetimeFigureOut">
              <a:rPr lang="en-US" smtClean="0"/>
              <a:t>15/08/2022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979613-4BB6-4789-A9F9-A0B97E0B494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7525831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1CB9B4-8C87-49DC-BB9F-9DE4241A00D2}" type="datetimeFigureOut">
              <a:rPr lang="en-US" smtClean="0"/>
              <a:t>15/08/2022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979613-4BB6-4789-A9F9-A0B97E0B494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084415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1CB9B4-8C87-49DC-BB9F-9DE4241A00D2}" type="datetimeFigureOut">
              <a:rPr lang="en-US" smtClean="0"/>
              <a:t>15/08/2022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979613-4BB6-4789-A9F9-A0B97E0B494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6352058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1CB9B4-8C87-49DC-BB9F-9DE4241A00D2}" type="datetimeFigureOut">
              <a:rPr lang="en-US" smtClean="0"/>
              <a:t>15/08/2022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979613-4BB6-4789-A9F9-A0B97E0B494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3454860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1CB9B4-8C87-49DC-BB9F-9DE4241A00D2}" type="datetimeFigureOut">
              <a:rPr lang="en-US" smtClean="0"/>
              <a:t>15/08/2022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979613-4BB6-4789-A9F9-A0B97E0B494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6527603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1CB9B4-8C87-49DC-BB9F-9DE4241A00D2}" type="datetimeFigureOut">
              <a:rPr lang="en-US" smtClean="0"/>
              <a:t>15/08/2022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979613-4BB6-4789-A9F9-A0B97E0B494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261766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11CB9B4-8C87-49DC-BB9F-9DE4241A00D2}" type="datetimeFigureOut">
              <a:rPr lang="en-US" smtClean="0"/>
              <a:t>15/08/2022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B979613-4BB6-4789-A9F9-A0B97E0B494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4004306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.jpeg"/><Relationship Id="rId5" Type="http://schemas.openxmlformats.org/officeDocument/2006/relationships/image" Target="../media/image5.jpeg"/><Relationship Id="rId4" Type="http://schemas.openxmlformats.org/officeDocument/2006/relationships/image" Target="../media/image9.jpe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2.png"/><Relationship Id="rId13" Type="http://schemas.openxmlformats.org/officeDocument/2006/relationships/image" Target="../media/image27.png"/><Relationship Id="rId18" Type="http://schemas.openxmlformats.org/officeDocument/2006/relationships/image" Target="../media/image32.png"/><Relationship Id="rId3" Type="http://schemas.openxmlformats.org/officeDocument/2006/relationships/image" Target="../media/image17.png"/><Relationship Id="rId7" Type="http://schemas.openxmlformats.org/officeDocument/2006/relationships/image" Target="../media/image21.png"/><Relationship Id="rId12" Type="http://schemas.openxmlformats.org/officeDocument/2006/relationships/image" Target="../media/image26.png"/><Relationship Id="rId17" Type="http://schemas.openxmlformats.org/officeDocument/2006/relationships/image" Target="../media/image31.png"/><Relationship Id="rId2" Type="http://schemas.openxmlformats.org/officeDocument/2006/relationships/image" Target="../media/image16.png"/><Relationship Id="rId16" Type="http://schemas.openxmlformats.org/officeDocument/2006/relationships/image" Target="../media/image30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0.png"/><Relationship Id="rId11" Type="http://schemas.openxmlformats.org/officeDocument/2006/relationships/image" Target="../media/image25.png"/><Relationship Id="rId5" Type="http://schemas.openxmlformats.org/officeDocument/2006/relationships/image" Target="../media/image19.png"/><Relationship Id="rId15" Type="http://schemas.openxmlformats.org/officeDocument/2006/relationships/image" Target="../media/image29.png"/><Relationship Id="rId10" Type="http://schemas.openxmlformats.org/officeDocument/2006/relationships/image" Target="../media/image24.png"/><Relationship Id="rId19" Type="http://schemas.openxmlformats.org/officeDocument/2006/relationships/image" Target="../media/image33.png"/><Relationship Id="rId4" Type="http://schemas.openxmlformats.org/officeDocument/2006/relationships/image" Target="../media/image18.png"/><Relationship Id="rId9" Type="http://schemas.openxmlformats.org/officeDocument/2006/relationships/image" Target="../media/image23.png"/><Relationship Id="rId14" Type="http://schemas.openxmlformats.org/officeDocument/2006/relationships/image" Target="../media/image28.pn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Title 1"/>
          <p:cNvSpPr>
            <a:spLocks noGrp="1"/>
          </p:cNvSpPr>
          <p:nvPr>
            <p:ph type="title"/>
          </p:nvPr>
        </p:nvSpPr>
        <p:spPr>
          <a:xfrm>
            <a:off x="-381000" y="-228600"/>
            <a:ext cx="9601200" cy="1981200"/>
          </a:xfrm>
        </p:spPr>
        <p:txBody>
          <a:bodyPr/>
          <a:lstStyle/>
          <a:p>
            <a:pPr eaLnBrk="1" hangingPunct="1">
              <a:defRPr/>
            </a:pPr>
            <a:r>
              <a:rPr lang="en-US" sz="320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CHÀO MỪNG THẦY CÔ VÀ CÁC  EM HỌC SINH</a:t>
            </a:r>
            <a:r>
              <a:rPr lang="en-US" sz="400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sz="400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US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Môn : Công Nghệ 8</a:t>
            </a:r>
          </a:p>
        </p:txBody>
      </p:sp>
      <p:pic>
        <p:nvPicPr>
          <p:cNvPr id="14339" name="Picture 2" descr="C:\Users\HP\Desktop\bai giang\cong truong.jpg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381000" y="1295400"/>
            <a:ext cx="8229600" cy="4495800"/>
          </a:xfrm>
        </p:spPr>
      </p:pic>
      <p:sp>
        <p:nvSpPr>
          <p:cNvPr id="4" name="Rectangle 3"/>
          <p:cNvSpPr/>
          <p:nvPr/>
        </p:nvSpPr>
        <p:spPr bwMode="auto">
          <a:xfrm>
            <a:off x="762000" y="5791200"/>
            <a:ext cx="8001000" cy="1066800"/>
          </a:xfrm>
          <a:prstGeom prst="rect">
            <a:avLst/>
          </a:prstGeom>
          <a:ln>
            <a:headEnd type="none" w="med" len="med"/>
            <a:tailEnd type="none" w="med" len="med"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/>
          <a:lstStyle/>
          <a:p>
            <a:pPr algn="ctr">
              <a:defRPr/>
            </a:pPr>
            <a:r>
              <a:rPr lang="en-US" sz="2400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Trường</a:t>
            </a:r>
            <a:r>
              <a:rPr lang="en-US" sz="2400" dirty="0">
                <a:solidFill>
                  <a:srgbClr val="FF0000"/>
                </a:solidFill>
                <a:latin typeface="Times New Roman" panose="02020603050405020304" pitchFamily="18" charset="0"/>
              </a:rPr>
              <a:t>: THCS </a:t>
            </a:r>
            <a:r>
              <a:rPr lang="en-US" sz="2400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Bình</a:t>
            </a:r>
            <a:r>
              <a:rPr lang="en-US" sz="2400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Khánh</a:t>
            </a:r>
            <a:endParaRPr lang="en-US" sz="2400" dirty="0">
              <a:solidFill>
                <a:srgbClr val="FF0000"/>
              </a:solidFill>
              <a:latin typeface="Times New Roman" panose="02020603050405020304" pitchFamily="18" charset="0"/>
            </a:endParaRPr>
          </a:p>
          <a:p>
            <a:pPr algn="ctr">
              <a:defRPr/>
            </a:pPr>
            <a:r>
              <a:rPr lang="en-US" sz="2400" dirty="0">
                <a:solidFill>
                  <a:srgbClr val="FF0000"/>
                </a:solidFill>
                <a:latin typeface="Times New Roman" panose="02020603050405020304" pitchFamily="18" charset="0"/>
              </a:rPr>
              <a:t>GV: </a:t>
            </a:r>
            <a:r>
              <a:rPr lang="en-US" sz="2400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Nguyễn</a:t>
            </a:r>
            <a:r>
              <a:rPr lang="en-US" sz="2400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Thị</a:t>
            </a:r>
            <a:r>
              <a:rPr lang="en-US" sz="2400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Thanh</a:t>
            </a:r>
            <a:r>
              <a:rPr lang="en-US" sz="2400" dirty="0">
                <a:solidFill>
                  <a:srgbClr val="FF0000"/>
                </a:solidFill>
                <a:latin typeface="Times New Roman" panose="02020603050405020304" pitchFamily="18" charset="0"/>
              </a:rPr>
              <a:t> </a:t>
            </a:r>
            <a:r>
              <a:rPr lang="en-US" sz="2400" dirty="0" err="1">
                <a:solidFill>
                  <a:srgbClr val="FF0000"/>
                </a:solidFill>
                <a:latin typeface="Times New Roman" panose="02020603050405020304" pitchFamily="18" charset="0"/>
              </a:rPr>
              <a:t>Hương</a:t>
            </a:r>
            <a:endParaRPr lang="en-US" sz="2400" dirty="0">
              <a:solidFill>
                <a:srgbClr val="FF0000"/>
              </a:solidFill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04790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026" name="Picture 2" descr="Hình ảnh có liên quan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858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3664807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028" name="Picture 4" descr="Hình ảnh có liên quan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926"/>
            <a:ext cx="9164782" cy="685107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1087583" y="2590800"/>
            <a:ext cx="6858000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Em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hãy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n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êu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cấu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nguyên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lí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làm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việc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đèn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sợi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đốt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?</a:t>
            </a:r>
          </a:p>
          <a:p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2.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Đèn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sợi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đốt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những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đặc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điểm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gì</a:t>
            </a:r>
            <a:r>
              <a:rPr lang="en-US" sz="3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?</a:t>
            </a:r>
            <a:endParaRPr lang="en-US" sz="3600" b="1" dirty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765772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3400">
        <p14:reveal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2052" name="Picture 4" descr="Kết quả hình ảnh cho đèn huỳnh qua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2871" y="0"/>
            <a:ext cx="9176871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-32871" y="2057400"/>
            <a:ext cx="9176871" cy="2218730"/>
          </a:xfrm>
          <a:prstGeom prst="rect">
            <a:avLst/>
          </a:prstGeom>
          <a:noFill/>
        </p:spPr>
        <p:txBody>
          <a:bodyPr wrap="none" rtlCol="0">
            <a:prstTxWarp prst="textWave2">
              <a:avLst>
                <a:gd name="adj1" fmla="val 11192"/>
                <a:gd name="adj2" fmla="val 0"/>
              </a:avLst>
            </a:prstTxWarp>
            <a:spAutoFit/>
          </a:bodyPr>
          <a:lstStyle/>
          <a:p>
            <a:r>
              <a:rPr lang="en-US" sz="4400" dirty="0" smtClean="0">
                <a:solidFill>
                  <a:srgbClr val="FF0000"/>
                </a:solidFill>
                <a:effectLst>
                  <a:outerShdw blurRad="60007" dist="310007" dir="7680000" sy="30000" kx="1300200" algn="ctr" rotWithShape="0">
                    <a:prstClr val="black">
                      <a:alpha val="32000"/>
                    </a:prstClr>
                  </a:outerShdw>
                </a:effectLst>
                <a:latin typeface="Times New Roman" pitchFamily="18" charset="0"/>
                <a:cs typeface="Times New Roman" pitchFamily="18" charset="0"/>
              </a:rPr>
              <a:t>BÀI 39: ĐÈN HUỲNH QUANG</a:t>
            </a:r>
          </a:p>
        </p:txBody>
      </p:sp>
    </p:spTree>
    <p:extLst>
      <p:ext uri="{BB962C8B-B14F-4D97-AF65-F5344CB8AC3E}">
        <p14:creationId xmlns:p14="http://schemas.microsoft.com/office/powerpoint/2010/main" val="22449665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381000"/>
            <a:ext cx="8839200" cy="632460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3600" b="1" dirty="0" smtClean="0">
                <a:solidFill>
                  <a:srgbClr val="A50021"/>
                </a:solidFill>
                <a:latin typeface="Times New Roman" pitchFamily="18" charset="0"/>
                <a:cs typeface="Times New Roman" pitchFamily="18" charset="0"/>
              </a:rPr>
              <a:t>I. </a:t>
            </a:r>
            <a:r>
              <a:rPr lang="en-US" sz="3600" b="1" dirty="0" err="1" smtClean="0">
                <a:solidFill>
                  <a:srgbClr val="A50021"/>
                </a:solidFill>
                <a:latin typeface="Times New Roman" pitchFamily="18" charset="0"/>
                <a:cs typeface="Times New Roman" pitchFamily="18" charset="0"/>
              </a:rPr>
              <a:t>Đèn</a:t>
            </a:r>
            <a:r>
              <a:rPr lang="en-US" sz="3600" b="1" dirty="0" smtClean="0">
                <a:solidFill>
                  <a:srgbClr val="A5002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A50021"/>
                </a:solidFill>
                <a:latin typeface="Times New Roman" pitchFamily="18" charset="0"/>
                <a:cs typeface="Times New Roman" pitchFamily="18" charset="0"/>
              </a:rPr>
              <a:t>huỳnh</a:t>
            </a:r>
            <a:r>
              <a:rPr lang="en-US" sz="3600" b="1" dirty="0" smtClean="0">
                <a:solidFill>
                  <a:srgbClr val="A5002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 smtClean="0">
                <a:solidFill>
                  <a:srgbClr val="A50021"/>
                </a:solidFill>
                <a:latin typeface="Times New Roman" pitchFamily="18" charset="0"/>
                <a:cs typeface="Times New Roman" pitchFamily="18" charset="0"/>
              </a:rPr>
              <a:t>quang</a:t>
            </a:r>
            <a:endParaRPr lang="en-US" sz="3600" b="1" dirty="0" smtClean="0">
              <a:solidFill>
                <a:srgbClr val="A50021"/>
              </a:solidFill>
              <a:latin typeface="Times New Roman" pitchFamily="18" charset="0"/>
              <a:cs typeface="Times New Roman" pitchFamily="18" charset="0"/>
            </a:endParaRPr>
          </a:p>
          <a:p>
            <a:pPr marL="742950" indent="-742950">
              <a:buAutoNum type="arabicPeriod"/>
            </a:pPr>
            <a:r>
              <a:rPr lang="en-US" sz="3400" b="1" dirty="0" err="1" smtClean="0">
                <a:solidFill>
                  <a:srgbClr val="A50021"/>
                </a:solidFill>
                <a:latin typeface="Times New Roman" pitchFamily="18" charset="0"/>
                <a:cs typeface="Times New Roman" pitchFamily="18" charset="0"/>
              </a:rPr>
              <a:t>Cấu</a:t>
            </a:r>
            <a:r>
              <a:rPr lang="en-US" sz="3400" b="1" dirty="0" smtClean="0">
                <a:solidFill>
                  <a:srgbClr val="A50021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 smtClean="0">
                <a:solidFill>
                  <a:srgbClr val="A50021"/>
                </a:solidFill>
                <a:latin typeface="Times New Roman" pitchFamily="18" charset="0"/>
                <a:cs typeface="Times New Roman" pitchFamily="18" charset="0"/>
              </a:rPr>
              <a:t>tạo</a:t>
            </a:r>
            <a:endParaRPr lang="en-US" sz="3400" b="1" dirty="0" smtClean="0">
              <a:solidFill>
                <a:srgbClr val="A50021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sz="3600" b="1" dirty="0">
              <a:solidFill>
                <a:srgbClr val="A5002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" name="Picture 3" descr="NEON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9436" y="1996498"/>
            <a:ext cx="4267200" cy="501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 descr="DHQ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5472" y="2743200"/>
            <a:ext cx="5036127" cy="170139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AutoShape 4"/>
          <p:cNvSpPr>
            <a:spLocks noChangeArrowheads="1"/>
          </p:cNvSpPr>
          <p:nvPr/>
        </p:nvSpPr>
        <p:spPr bwMode="auto">
          <a:xfrm>
            <a:off x="4606636" y="364548"/>
            <a:ext cx="3962400" cy="2133600"/>
          </a:xfrm>
          <a:prstGeom prst="cloudCallout">
            <a:avLst>
              <a:gd name="adj1" fmla="val -32852"/>
              <a:gd name="adj2" fmla="val 69634"/>
            </a:avLst>
          </a:prstGeom>
          <a:solidFill>
            <a:schemeClr val="accent1">
              <a:lumMod val="20000"/>
              <a:lumOff val="80000"/>
            </a:schemeClr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>
            <a:defPPr>
              <a:defRPr lang="en-US"/>
            </a:defPPr>
            <a:lvl1pPr algn="l" rtl="0" fontAlgn="base">
              <a:spcBef>
                <a:spcPct val="0"/>
              </a:spcBef>
              <a:spcAft>
                <a:spcPct val="0"/>
              </a:spcAft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1pPr>
            <a:lvl2pPr marL="457200" algn="l" rtl="0" fontAlgn="base">
              <a:spcBef>
                <a:spcPct val="0"/>
              </a:spcBef>
              <a:spcAft>
                <a:spcPct val="0"/>
              </a:spcAft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2pPr>
            <a:lvl3pPr marL="914400" algn="l" rtl="0" fontAlgn="base">
              <a:spcBef>
                <a:spcPct val="0"/>
              </a:spcBef>
              <a:spcAft>
                <a:spcPct val="0"/>
              </a:spcAft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3pPr>
            <a:lvl4pPr marL="1371600" algn="l" rtl="0" fontAlgn="base">
              <a:spcBef>
                <a:spcPct val="0"/>
              </a:spcBef>
              <a:spcAft>
                <a:spcPct val="0"/>
              </a:spcAft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4pPr>
            <a:lvl5pPr marL="1828800" algn="l" rtl="0" fontAlgn="base">
              <a:spcBef>
                <a:spcPct val="0"/>
              </a:spcBef>
              <a:spcAft>
                <a:spcPct val="0"/>
              </a:spcAft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9pPr>
          </a:lstStyle>
          <a:p>
            <a:pPr algn="ctr"/>
            <a:r>
              <a:rPr lang="en-US" sz="2800" dirty="0" err="1">
                <a:solidFill>
                  <a:schemeClr val="hlink"/>
                </a:solidFill>
                <a:latin typeface=".VnTime" pitchFamily="34" charset="0"/>
                <a:cs typeface="Arial" charset="0"/>
              </a:rPr>
              <a:t>Nªu</a:t>
            </a:r>
            <a:r>
              <a:rPr lang="en-US" sz="2800" dirty="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800" dirty="0" err="1">
                <a:solidFill>
                  <a:schemeClr val="hlink"/>
                </a:solidFill>
                <a:latin typeface=".VnTime" pitchFamily="34" charset="0"/>
                <a:cs typeface="Arial" charset="0"/>
              </a:rPr>
              <a:t>c¸c</a:t>
            </a:r>
            <a:r>
              <a:rPr lang="en-US" sz="2800" dirty="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800" dirty="0" err="1">
                <a:solidFill>
                  <a:schemeClr val="hlink"/>
                </a:solidFill>
                <a:latin typeface=".VnTime" pitchFamily="34" charset="0"/>
                <a:cs typeface="Arial" charset="0"/>
              </a:rPr>
              <a:t>bé</a:t>
            </a:r>
            <a:r>
              <a:rPr lang="en-US" sz="2800" dirty="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800" dirty="0" err="1">
                <a:solidFill>
                  <a:schemeClr val="hlink"/>
                </a:solidFill>
                <a:latin typeface=".VnTime" pitchFamily="34" charset="0"/>
                <a:cs typeface="Arial" charset="0"/>
              </a:rPr>
              <a:t>phËn</a:t>
            </a:r>
            <a:r>
              <a:rPr lang="en-US" sz="2800" dirty="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800" dirty="0" err="1">
                <a:solidFill>
                  <a:schemeClr val="hlink"/>
                </a:solidFill>
                <a:latin typeface=".VnTime" pitchFamily="34" charset="0"/>
                <a:cs typeface="Arial" charset="0"/>
              </a:rPr>
              <a:t>cña</a:t>
            </a:r>
            <a:r>
              <a:rPr lang="en-US" sz="2800" dirty="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 ®</a:t>
            </a:r>
            <a:r>
              <a:rPr lang="en-US" sz="2800" dirty="0" err="1">
                <a:solidFill>
                  <a:schemeClr val="hlink"/>
                </a:solidFill>
                <a:latin typeface=".VnTime" pitchFamily="34" charset="0"/>
                <a:cs typeface="Arial" charset="0"/>
              </a:rPr>
              <a:t>Ìn</a:t>
            </a:r>
            <a:r>
              <a:rPr lang="en-US" sz="2800" dirty="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800" dirty="0" err="1">
                <a:solidFill>
                  <a:schemeClr val="hlink"/>
                </a:solidFill>
                <a:latin typeface=".VnTime" pitchFamily="34" charset="0"/>
                <a:cs typeface="Arial" charset="0"/>
              </a:rPr>
              <a:t>èng</a:t>
            </a:r>
            <a:r>
              <a:rPr lang="en-US" sz="2800" dirty="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800" dirty="0" err="1">
                <a:solidFill>
                  <a:schemeClr val="hlink"/>
                </a:solidFill>
                <a:latin typeface=".VnTime" pitchFamily="34" charset="0"/>
                <a:cs typeface="Arial" charset="0"/>
              </a:rPr>
              <a:t>huúnh</a:t>
            </a:r>
            <a:r>
              <a:rPr lang="en-US" sz="2800" dirty="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800" dirty="0" err="1">
                <a:solidFill>
                  <a:schemeClr val="hlink"/>
                </a:solidFill>
                <a:latin typeface=".VnTime" pitchFamily="34" charset="0"/>
                <a:cs typeface="Arial" charset="0"/>
              </a:rPr>
              <a:t>quang</a:t>
            </a:r>
            <a:r>
              <a:rPr lang="en-US" sz="2800" dirty="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?</a:t>
            </a:r>
          </a:p>
        </p:txBody>
      </p:sp>
      <p:sp>
        <p:nvSpPr>
          <p:cNvPr id="7" name="AutoShape 4"/>
          <p:cNvSpPr>
            <a:spLocks noChangeArrowheads="1"/>
          </p:cNvSpPr>
          <p:nvPr/>
        </p:nvSpPr>
        <p:spPr bwMode="auto">
          <a:xfrm>
            <a:off x="304800" y="4724400"/>
            <a:ext cx="3962400" cy="2133600"/>
          </a:xfrm>
          <a:prstGeom prst="cloudCallout">
            <a:avLst>
              <a:gd name="adj1" fmla="val 67962"/>
              <a:gd name="adj2" fmla="val -57772"/>
            </a:avLst>
          </a:prstGeom>
          <a:solidFill>
            <a:schemeClr val="accent1">
              <a:lumMod val="20000"/>
              <a:lumOff val="80000"/>
            </a:schemeClr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>
            <a:defPPr>
              <a:defRPr lang="en-US"/>
            </a:defPPr>
            <a:lvl1pPr algn="l" rtl="0" fontAlgn="base">
              <a:spcBef>
                <a:spcPct val="0"/>
              </a:spcBef>
              <a:spcAft>
                <a:spcPct val="0"/>
              </a:spcAft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1pPr>
            <a:lvl2pPr marL="457200" algn="l" rtl="0" fontAlgn="base">
              <a:spcBef>
                <a:spcPct val="0"/>
              </a:spcBef>
              <a:spcAft>
                <a:spcPct val="0"/>
              </a:spcAft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2pPr>
            <a:lvl3pPr marL="914400" algn="l" rtl="0" fontAlgn="base">
              <a:spcBef>
                <a:spcPct val="0"/>
              </a:spcBef>
              <a:spcAft>
                <a:spcPct val="0"/>
              </a:spcAft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3pPr>
            <a:lvl4pPr marL="1371600" algn="l" rtl="0" fontAlgn="base">
              <a:spcBef>
                <a:spcPct val="0"/>
              </a:spcBef>
              <a:spcAft>
                <a:spcPct val="0"/>
              </a:spcAft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4pPr>
            <a:lvl5pPr marL="1828800" algn="l" rtl="0" fontAlgn="base">
              <a:spcBef>
                <a:spcPct val="0"/>
              </a:spcBef>
              <a:spcAft>
                <a:spcPct val="0"/>
              </a:spcAft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9pPr>
          </a:lstStyle>
          <a:p>
            <a:pPr algn="ctr"/>
            <a:r>
              <a:rPr lang="en-US" sz="280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Bé phËn </a:t>
            </a:r>
            <a:r>
              <a:rPr lang="en-US" sz="2800">
                <a:solidFill>
                  <a:schemeClr val="hlink"/>
                </a:solidFill>
                <a:latin typeface="Times New Roman" pitchFamily="18" charset="0"/>
                <a:cs typeface="Times New Roman" pitchFamily="18" charset="0"/>
              </a:rPr>
              <a:t>chính </a:t>
            </a:r>
            <a:r>
              <a:rPr lang="en-US" sz="280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 cña ®Ìn èng huúnh quang?</a:t>
            </a:r>
          </a:p>
        </p:txBody>
      </p:sp>
      <p:sp>
        <p:nvSpPr>
          <p:cNvPr id="8" name="Rectangle 7"/>
          <p:cNvSpPr>
            <a:spLocks noChangeArrowheads="1"/>
          </p:cNvSpPr>
          <p:nvPr/>
        </p:nvSpPr>
        <p:spPr bwMode="auto">
          <a:xfrm>
            <a:off x="5486400" y="3048000"/>
            <a:ext cx="3505200" cy="2227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defPPr>
              <a:defRPr lang="en-US"/>
            </a:defPPr>
            <a:lvl1pPr algn="l" rtl="0" fontAlgn="base">
              <a:spcBef>
                <a:spcPct val="0"/>
              </a:spcBef>
              <a:spcAft>
                <a:spcPct val="0"/>
              </a:spcAft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1pPr>
            <a:lvl2pPr marL="457200" algn="l" rtl="0" fontAlgn="base">
              <a:spcBef>
                <a:spcPct val="0"/>
              </a:spcBef>
              <a:spcAft>
                <a:spcPct val="0"/>
              </a:spcAft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2pPr>
            <a:lvl3pPr marL="914400" algn="l" rtl="0" fontAlgn="base">
              <a:spcBef>
                <a:spcPct val="0"/>
              </a:spcBef>
              <a:spcAft>
                <a:spcPct val="0"/>
              </a:spcAft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3pPr>
            <a:lvl4pPr marL="1371600" algn="l" rtl="0" fontAlgn="base">
              <a:spcBef>
                <a:spcPct val="0"/>
              </a:spcBef>
              <a:spcAft>
                <a:spcPct val="0"/>
              </a:spcAft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4pPr>
            <a:lvl5pPr marL="1828800" algn="l" rtl="0" fontAlgn="base">
              <a:spcBef>
                <a:spcPct val="0"/>
              </a:spcBef>
              <a:spcAft>
                <a:spcPct val="0"/>
              </a:spcAft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2000" b="1" kern="1200">
                <a:solidFill>
                  <a:schemeClr val="tx1"/>
                </a:solidFill>
                <a:latin typeface="Arial" charset="0"/>
                <a:ea typeface="+mn-ea"/>
                <a:cs typeface="+mn-cs"/>
              </a:defRPr>
            </a:lvl9pPr>
          </a:lstStyle>
          <a:p>
            <a:pPr marL="342900" indent="-342900"/>
            <a:r>
              <a:rPr lang="en-US" sz="28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1. </a:t>
            </a:r>
            <a:r>
              <a:rPr lang="en-US" sz="28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Ống</a:t>
            </a:r>
            <a:r>
              <a:rPr lang="en-US" sz="28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thủy</a:t>
            </a:r>
            <a:r>
              <a:rPr lang="en-US" sz="28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tinh</a:t>
            </a:r>
            <a:endParaRPr lang="en-US" sz="2800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342900" indent="-342900"/>
            <a:r>
              <a:rPr lang="en-US" sz="28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2. </a:t>
            </a:r>
            <a:r>
              <a:rPr lang="en-US" sz="28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Lớp</a:t>
            </a:r>
            <a:r>
              <a:rPr lang="en-US" sz="28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bột</a:t>
            </a:r>
            <a:r>
              <a:rPr lang="en-US" sz="28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huỳnh</a:t>
            </a:r>
            <a:r>
              <a:rPr lang="en-US" sz="28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quang</a:t>
            </a:r>
            <a:endParaRPr lang="en-US" sz="2800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342900" indent="-342900"/>
            <a:r>
              <a:rPr lang="en-US" sz="28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3. </a:t>
            </a:r>
            <a:r>
              <a:rPr lang="en-US" sz="28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Điện</a:t>
            </a:r>
            <a:r>
              <a:rPr lang="en-US" sz="28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cực</a:t>
            </a:r>
            <a:endParaRPr lang="en-US" sz="2800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pPr marL="342900" indent="-342900"/>
            <a:r>
              <a:rPr lang="en-US" sz="28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4. </a:t>
            </a:r>
            <a:r>
              <a:rPr lang="en-US" sz="28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Chân</a:t>
            </a:r>
            <a:r>
              <a:rPr lang="en-US" sz="2800" dirty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đèn</a:t>
            </a:r>
            <a:endParaRPr lang="en-US" sz="2800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361672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7" dur="500" fill="hold"/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8" dur="500" fill="hold"/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53" presetClass="exit" presetSubtype="3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>
                                        <p:cTn id="52" dur="500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500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54" dur="500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6" fill="hold">
                      <p:stCondLst>
                        <p:cond delay="indefinite"/>
                      </p:stCondLst>
                      <p:childTnLst>
                        <p:par>
                          <p:cTn id="57" fill="hold">
                            <p:stCondLst>
                              <p:cond delay="0"/>
                            </p:stCondLst>
                            <p:childTnLst>
                              <p:par>
                                <p:cTn id="58" presetID="53" presetClass="exit" presetSubtype="3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>
                                        <p:cTn id="59" dur="500"/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0" dur="500"/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61" dur="500"/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7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4293" y="107950"/>
            <a:ext cx="8763000" cy="6445250"/>
          </a:xfrm>
        </p:spPr>
        <p:txBody>
          <a:bodyPr/>
          <a:lstStyle/>
          <a:p>
            <a:pPr marL="514350" indent="-514350">
              <a:buAutoNum type="alphaLcParenR"/>
            </a:pP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Ống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thủy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tinh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" name="Picture 3" descr="ONGO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63181" y="2558329"/>
            <a:ext cx="4724400" cy="457200"/>
          </a:xfrm>
          <a:prstGeom prst="rect">
            <a:avLst/>
          </a:prstGeom>
          <a:solidFill>
            <a:srgbClr val="808080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3" descr="NEO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91400" y="4401343"/>
            <a:ext cx="1066800" cy="2206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4" descr="NEON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53200" y="4834370"/>
            <a:ext cx="1928813" cy="228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Text Box 5"/>
          <p:cNvSpPr txBox="1">
            <a:spLocks noChangeArrowheads="1"/>
          </p:cNvSpPr>
          <p:nvPr/>
        </p:nvSpPr>
        <p:spPr bwMode="auto">
          <a:xfrm>
            <a:off x="6667500" y="4343400"/>
            <a:ext cx="647700" cy="33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000" b="1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 sz="2000" b="1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 sz="2000" b="1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 sz="2000" b="1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 sz="2000" b="1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sz="1600" b="0" dirty="0">
                <a:latin typeface="Times New Roman" pitchFamily="18" charset="0"/>
              </a:rPr>
              <a:t>0,3 m</a:t>
            </a:r>
          </a:p>
        </p:txBody>
      </p:sp>
      <p:sp>
        <p:nvSpPr>
          <p:cNvPr id="9" name="Text Box 6"/>
          <p:cNvSpPr txBox="1">
            <a:spLocks noChangeArrowheads="1"/>
          </p:cNvSpPr>
          <p:nvPr/>
        </p:nvSpPr>
        <p:spPr bwMode="auto">
          <a:xfrm>
            <a:off x="5768181" y="4780395"/>
            <a:ext cx="647700" cy="33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000" b="1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 sz="2000" b="1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 sz="2000" b="1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 sz="2000" b="1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 sz="2000" b="1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sz="1600" b="0" dirty="0">
                <a:latin typeface="Times New Roman" pitchFamily="18" charset="0"/>
              </a:rPr>
              <a:t>0,6 m</a:t>
            </a:r>
          </a:p>
        </p:txBody>
      </p:sp>
      <p:sp>
        <p:nvSpPr>
          <p:cNvPr id="10" name="Text Box 7"/>
          <p:cNvSpPr txBox="1">
            <a:spLocks noChangeArrowheads="1"/>
          </p:cNvSpPr>
          <p:nvPr/>
        </p:nvSpPr>
        <p:spPr bwMode="auto">
          <a:xfrm>
            <a:off x="4080164" y="5202382"/>
            <a:ext cx="930275" cy="33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000" b="1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 sz="2000" b="1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 sz="2000" b="1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 sz="2000" b="1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 sz="2000" b="1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sz="1600" b="0" dirty="0">
                <a:latin typeface="Times New Roman" pitchFamily="18" charset="0"/>
              </a:rPr>
              <a:t>1,2 m</a:t>
            </a:r>
          </a:p>
        </p:txBody>
      </p:sp>
      <p:pic>
        <p:nvPicPr>
          <p:cNvPr id="11" name="Picture 8" descr="NEON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30612" y="5692775"/>
            <a:ext cx="4922838" cy="228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" name="Picture 9" descr="NEON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01812" y="6073775"/>
            <a:ext cx="6751638" cy="228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" name="Text Box 10"/>
          <p:cNvSpPr txBox="1">
            <a:spLocks noChangeArrowheads="1"/>
          </p:cNvSpPr>
          <p:nvPr/>
        </p:nvSpPr>
        <p:spPr bwMode="auto">
          <a:xfrm>
            <a:off x="2643981" y="5638800"/>
            <a:ext cx="647700" cy="33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000" b="1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 sz="2000" b="1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 sz="2000" b="1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 sz="2000" b="1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 sz="2000" b="1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sz="1600" b="0">
                <a:latin typeface="Times New Roman" pitchFamily="18" charset="0"/>
              </a:rPr>
              <a:t>1,5 m</a:t>
            </a:r>
          </a:p>
        </p:txBody>
      </p:sp>
      <p:sp>
        <p:nvSpPr>
          <p:cNvPr id="14" name="Text Box 11"/>
          <p:cNvSpPr txBox="1">
            <a:spLocks noChangeArrowheads="1"/>
          </p:cNvSpPr>
          <p:nvPr/>
        </p:nvSpPr>
        <p:spPr bwMode="auto">
          <a:xfrm>
            <a:off x="815181" y="6019800"/>
            <a:ext cx="647700" cy="33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000" b="1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 sz="2000" b="1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 sz="2000" b="1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 sz="2000" b="1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 sz="2000" b="1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en-US" sz="1600" b="0">
                <a:latin typeface="Times New Roman" pitchFamily="18" charset="0"/>
              </a:rPr>
              <a:t>2.4 m</a:t>
            </a:r>
          </a:p>
        </p:txBody>
      </p:sp>
      <p:pic>
        <p:nvPicPr>
          <p:cNvPr id="15" name="Picture 20" descr="NEON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26012" y="5294457"/>
            <a:ext cx="3627438" cy="2444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6" name="Rectangle 16"/>
          <p:cNvSpPr>
            <a:spLocks noChangeArrowheads="1"/>
          </p:cNvSpPr>
          <p:nvPr/>
        </p:nvSpPr>
        <p:spPr bwMode="auto">
          <a:xfrm>
            <a:off x="4698132" y="3565601"/>
            <a:ext cx="1463675" cy="376238"/>
          </a:xfrm>
          <a:prstGeom prst="rect">
            <a:avLst/>
          </a:prstGeom>
          <a:noFill/>
          <a:ln w="9525">
            <a:solidFill>
              <a:srgbClr val="CC00FF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>
            <a:spAutoFit/>
          </a:bodyPr>
          <a:lstStyle/>
          <a:p>
            <a:r>
              <a:rPr lang="en-US" sz="1800" dirty="0" err="1">
                <a:solidFill>
                  <a:srgbClr val="000066"/>
                </a:solidFill>
                <a:latin typeface=".VnTimeH" pitchFamily="34" charset="0"/>
                <a:cs typeface="Arial" charset="0"/>
              </a:rPr>
              <a:t>è</a:t>
            </a:r>
            <a:r>
              <a:rPr lang="en-US" sz="1800" dirty="0" err="1">
                <a:solidFill>
                  <a:srgbClr val="000066"/>
                </a:solidFill>
                <a:latin typeface=".VnTime" pitchFamily="34" charset="0"/>
                <a:cs typeface="Arial" charset="0"/>
              </a:rPr>
              <a:t>ng</a:t>
            </a:r>
            <a:r>
              <a:rPr lang="en-US" sz="1800" dirty="0">
                <a:solidFill>
                  <a:srgbClr val="000066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1800" dirty="0" err="1">
                <a:solidFill>
                  <a:srgbClr val="000066"/>
                </a:solidFill>
                <a:latin typeface=".VnTime" pitchFamily="34" charset="0"/>
                <a:cs typeface="Arial" charset="0"/>
              </a:rPr>
              <a:t>thñy</a:t>
            </a:r>
            <a:r>
              <a:rPr lang="en-US" sz="1800" dirty="0">
                <a:solidFill>
                  <a:srgbClr val="000066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1800" dirty="0" err="1">
                <a:solidFill>
                  <a:srgbClr val="000066"/>
                </a:solidFill>
                <a:latin typeface=".VnTime" pitchFamily="34" charset="0"/>
                <a:cs typeface="Arial" charset="0"/>
              </a:rPr>
              <a:t>tinh</a:t>
            </a:r>
            <a:endParaRPr lang="en-US" sz="1800" dirty="0">
              <a:solidFill>
                <a:srgbClr val="000066"/>
              </a:solidFill>
              <a:latin typeface=".VnTime" pitchFamily="34" charset="0"/>
              <a:cs typeface="Arial" charset="0"/>
            </a:endParaRPr>
          </a:p>
        </p:txBody>
      </p:sp>
      <p:sp>
        <p:nvSpPr>
          <p:cNvPr id="17" name="Line 14"/>
          <p:cNvSpPr>
            <a:spLocks noChangeShapeType="1"/>
          </p:cNvSpPr>
          <p:nvPr/>
        </p:nvSpPr>
        <p:spPr bwMode="auto">
          <a:xfrm flipH="1" flipV="1">
            <a:off x="5423041" y="3015527"/>
            <a:ext cx="6927" cy="550073"/>
          </a:xfrm>
          <a:prstGeom prst="line">
            <a:avLst/>
          </a:prstGeom>
          <a:noFill/>
          <a:ln w="9525">
            <a:solidFill>
              <a:srgbClr val="FF00FF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8" name="Rectangle 15"/>
          <p:cNvSpPr>
            <a:spLocks noChangeArrowheads="1"/>
          </p:cNvSpPr>
          <p:nvPr/>
        </p:nvSpPr>
        <p:spPr bwMode="auto">
          <a:xfrm>
            <a:off x="6905986" y="3433762"/>
            <a:ext cx="2286000" cy="376238"/>
          </a:xfrm>
          <a:prstGeom prst="rect">
            <a:avLst/>
          </a:prstGeom>
          <a:noFill/>
          <a:ln w="9525">
            <a:solidFill>
              <a:srgbClr val="CC00FF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/>
          <a:p>
            <a:pPr algn="ctr"/>
            <a:r>
              <a:rPr lang="en-US" sz="1800" dirty="0" err="1">
                <a:solidFill>
                  <a:srgbClr val="000066"/>
                </a:solidFill>
                <a:latin typeface=".VnTime" pitchFamily="34" charset="0"/>
                <a:cs typeface="Arial" charset="0"/>
              </a:rPr>
              <a:t>Bét</a:t>
            </a:r>
            <a:r>
              <a:rPr lang="en-US" sz="1800" dirty="0">
                <a:solidFill>
                  <a:srgbClr val="000066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1800" dirty="0" err="1">
                <a:solidFill>
                  <a:srgbClr val="000066"/>
                </a:solidFill>
                <a:latin typeface=".VnTime" pitchFamily="34" charset="0"/>
                <a:cs typeface="Arial" charset="0"/>
              </a:rPr>
              <a:t>huúnh</a:t>
            </a:r>
            <a:r>
              <a:rPr lang="en-US" sz="1800" dirty="0">
                <a:solidFill>
                  <a:srgbClr val="000066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1800" dirty="0" err="1">
                <a:solidFill>
                  <a:srgbClr val="000066"/>
                </a:solidFill>
                <a:latin typeface=".VnTime" pitchFamily="34" charset="0"/>
                <a:cs typeface="Arial" charset="0"/>
              </a:rPr>
              <a:t>quang</a:t>
            </a:r>
            <a:endParaRPr lang="en-US" sz="1800" dirty="0">
              <a:solidFill>
                <a:srgbClr val="000066"/>
              </a:solidFill>
              <a:latin typeface=".VnTime" pitchFamily="34" charset="0"/>
              <a:cs typeface="Arial" charset="0"/>
            </a:endParaRPr>
          </a:p>
        </p:txBody>
      </p:sp>
      <p:sp>
        <p:nvSpPr>
          <p:cNvPr id="19" name="Line 14"/>
          <p:cNvSpPr>
            <a:spLocks noChangeShapeType="1"/>
          </p:cNvSpPr>
          <p:nvPr/>
        </p:nvSpPr>
        <p:spPr bwMode="auto">
          <a:xfrm flipV="1">
            <a:off x="8243455" y="2786928"/>
            <a:ext cx="0" cy="646833"/>
          </a:xfrm>
          <a:prstGeom prst="line">
            <a:avLst/>
          </a:prstGeom>
          <a:noFill/>
          <a:ln w="9525">
            <a:solidFill>
              <a:srgbClr val="FF00FF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20" name="AutoShape 18"/>
          <p:cNvSpPr>
            <a:spLocks noChangeArrowheads="1"/>
          </p:cNvSpPr>
          <p:nvPr/>
        </p:nvSpPr>
        <p:spPr bwMode="auto">
          <a:xfrm>
            <a:off x="3334471" y="228600"/>
            <a:ext cx="4122738" cy="1509715"/>
          </a:xfrm>
          <a:prstGeom prst="cloudCallout">
            <a:avLst>
              <a:gd name="adj1" fmla="val 40718"/>
              <a:gd name="adj2" fmla="val 71464"/>
            </a:avLst>
          </a:prstGeom>
          <a:solidFill>
            <a:schemeClr val="accent1">
              <a:lumMod val="20000"/>
              <a:lumOff val="80000"/>
            </a:schemeClr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pPr algn="ctr"/>
            <a:r>
              <a:rPr lang="en-US" sz="2400" dirty="0" err="1">
                <a:solidFill>
                  <a:schemeClr val="hlink"/>
                </a:solidFill>
                <a:latin typeface=".VnTime" pitchFamily="34" charset="0"/>
                <a:cs typeface="Arial" charset="0"/>
              </a:rPr>
              <a:t>Líp</a:t>
            </a:r>
            <a:r>
              <a:rPr lang="en-US" sz="2400" dirty="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400" dirty="0" err="1">
                <a:solidFill>
                  <a:schemeClr val="hlink"/>
                </a:solidFill>
                <a:latin typeface=".VnTime" pitchFamily="34" charset="0"/>
                <a:cs typeface="Arial" charset="0"/>
              </a:rPr>
              <a:t>bét</a:t>
            </a:r>
            <a:r>
              <a:rPr lang="en-US" sz="2400" dirty="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400" dirty="0" err="1">
                <a:solidFill>
                  <a:schemeClr val="hlink"/>
                </a:solidFill>
                <a:latin typeface=".VnTime" pitchFamily="34" charset="0"/>
                <a:cs typeface="Arial" charset="0"/>
              </a:rPr>
              <a:t>huúnh</a:t>
            </a:r>
            <a:r>
              <a:rPr lang="en-US" sz="2400" dirty="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400" dirty="0" err="1">
                <a:solidFill>
                  <a:schemeClr val="hlink"/>
                </a:solidFill>
                <a:latin typeface=".VnTime" pitchFamily="34" charset="0"/>
                <a:cs typeface="Arial" charset="0"/>
              </a:rPr>
              <a:t>quang</a:t>
            </a:r>
            <a:r>
              <a:rPr lang="en-US" sz="2400" dirty="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400" dirty="0" err="1">
                <a:solidFill>
                  <a:schemeClr val="hlink"/>
                </a:solidFill>
                <a:latin typeface=".VnTime" pitchFamily="34" charset="0"/>
                <a:cs typeface="Arial" charset="0"/>
              </a:rPr>
              <a:t>cã</a:t>
            </a:r>
            <a:r>
              <a:rPr lang="en-US" sz="2400" dirty="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400" dirty="0" err="1">
                <a:solidFill>
                  <a:schemeClr val="hlink"/>
                </a:solidFill>
                <a:latin typeface=".VnTime" pitchFamily="34" charset="0"/>
                <a:cs typeface="Arial" charset="0"/>
              </a:rPr>
              <a:t>t¸c</a:t>
            </a:r>
            <a:r>
              <a:rPr lang="en-US" sz="2400" dirty="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400" dirty="0" err="1">
                <a:solidFill>
                  <a:schemeClr val="hlink"/>
                </a:solidFill>
                <a:latin typeface=".VnTime" pitchFamily="34" charset="0"/>
                <a:cs typeface="Arial" charset="0"/>
              </a:rPr>
              <a:t>dông</a:t>
            </a:r>
            <a:r>
              <a:rPr lang="en-US" sz="2400" dirty="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400" dirty="0" err="1">
                <a:solidFill>
                  <a:schemeClr val="hlink"/>
                </a:solidFill>
                <a:latin typeface=".VnTime" pitchFamily="34" charset="0"/>
                <a:cs typeface="Arial" charset="0"/>
              </a:rPr>
              <a:t>g</a:t>
            </a:r>
            <a:r>
              <a:rPr lang="en-US" sz="2400" dirty="0" err="1">
                <a:solidFill>
                  <a:schemeClr val="hlink"/>
                </a:solidFill>
                <a:latin typeface="Times New Roman" pitchFamily="18" charset="0"/>
                <a:cs typeface="Times New Roman" pitchFamily="18" charset="0"/>
              </a:rPr>
              <a:t>ì</a:t>
            </a:r>
            <a:r>
              <a:rPr lang="en-US" sz="2400" dirty="0">
                <a:solidFill>
                  <a:schemeClr val="hlink"/>
                </a:solidFill>
                <a:latin typeface=".VnTime" pitchFamily="34" charset="0"/>
                <a:cs typeface="Arial" charset="0"/>
              </a:rPr>
              <a:t>?</a:t>
            </a:r>
          </a:p>
        </p:txBody>
      </p:sp>
      <p:sp>
        <p:nvSpPr>
          <p:cNvPr id="21" name="Rectangle 19"/>
          <p:cNvSpPr>
            <a:spLocks noChangeArrowheads="1"/>
          </p:cNvSpPr>
          <p:nvPr/>
        </p:nvSpPr>
        <p:spPr bwMode="auto">
          <a:xfrm>
            <a:off x="1093390" y="1972043"/>
            <a:ext cx="6831410" cy="430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/>
          <a:p>
            <a:r>
              <a:rPr lang="en-US" sz="2200" dirty="0" err="1">
                <a:solidFill>
                  <a:srgbClr val="CC00FF"/>
                </a:solidFill>
                <a:latin typeface=".VnTime" pitchFamily="34" charset="0"/>
                <a:cs typeface="Arial" charset="0"/>
              </a:rPr>
              <a:t>Líp</a:t>
            </a:r>
            <a:r>
              <a:rPr lang="en-US" sz="2200" dirty="0">
                <a:solidFill>
                  <a:srgbClr val="CC00FF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200" dirty="0" err="1">
                <a:solidFill>
                  <a:srgbClr val="CC00FF"/>
                </a:solidFill>
                <a:latin typeface=".VnTime" pitchFamily="34" charset="0"/>
                <a:cs typeface="Arial" charset="0"/>
              </a:rPr>
              <a:t>bét</a:t>
            </a:r>
            <a:r>
              <a:rPr lang="en-US" sz="2200" dirty="0">
                <a:solidFill>
                  <a:srgbClr val="CC00FF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200" dirty="0" err="1">
                <a:solidFill>
                  <a:srgbClr val="CC00FF"/>
                </a:solidFill>
                <a:latin typeface=".VnTime" pitchFamily="34" charset="0"/>
                <a:cs typeface="Arial" charset="0"/>
              </a:rPr>
              <a:t>huúnh</a:t>
            </a:r>
            <a:r>
              <a:rPr lang="en-US" sz="2200" dirty="0">
                <a:solidFill>
                  <a:srgbClr val="CC00FF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200" dirty="0" err="1">
                <a:solidFill>
                  <a:srgbClr val="CC00FF"/>
                </a:solidFill>
                <a:latin typeface=".VnTime" pitchFamily="34" charset="0"/>
                <a:cs typeface="Arial" charset="0"/>
              </a:rPr>
              <a:t>quang</a:t>
            </a:r>
            <a:r>
              <a:rPr lang="en-US" sz="2200" dirty="0">
                <a:solidFill>
                  <a:srgbClr val="CC00FF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200" dirty="0" err="1">
                <a:solidFill>
                  <a:srgbClr val="CC00FF"/>
                </a:solidFill>
                <a:latin typeface=".VnTime" pitchFamily="34" charset="0"/>
                <a:cs typeface="Arial" charset="0"/>
              </a:rPr>
              <a:t>cã</a:t>
            </a:r>
            <a:r>
              <a:rPr lang="en-US" sz="2200" dirty="0">
                <a:solidFill>
                  <a:srgbClr val="CC00FF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200" dirty="0" err="1">
                <a:solidFill>
                  <a:srgbClr val="CC00FF"/>
                </a:solidFill>
                <a:latin typeface=".VnTime" pitchFamily="34" charset="0"/>
                <a:cs typeface="Arial" charset="0"/>
              </a:rPr>
              <a:t>t¸c</a:t>
            </a:r>
            <a:r>
              <a:rPr lang="en-US" sz="2200" dirty="0">
                <a:solidFill>
                  <a:srgbClr val="CC00FF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200" dirty="0" err="1">
                <a:solidFill>
                  <a:srgbClr val="CC00FF"/>
                </a:solidFill>
                <a:latin typeface=".VnTime" pitchFamily="34" charset="0"/>
                <a:cs typeface="Arial" charset="0"/>
              </a:rPr>
              <a:t>dông</a:t>
            </a:r>
            <a:r>
              <a:rPr lang="en-US" sz="2200" dirty="0">
                <a:solidFill>
                  <a:srgbClr val="CC00FF"/>
                </a:solidFill>
                <a:latin typeface=".VnTime" pitchFamily="34" charset="0"/>
                <a:cs typeface="Arial" charset="0"/>
              </a:rPr>
              <a:t> t¹o </a:t>
            </a:r>
            <a:r>
              <a:rPr lang="en-US" sz="2200" dirty="0" err="1">
                <a:solidFill>
                  <a:srgbClr val="CC00FF"/>
                </a:solidFill>
                <a:latin typeface=".VnTime" pitchFamily="34" charset="0"/>
                <a:cs typeface="Arial" charset="0"/>
              </a:rPr>
              <a:t>ra</a:t>
            </a:r>
            <a:r>
              <a:rPr lang="en-US" sz="2200" dirty="0">
                <a:solidFill>
                  <a:srgbClr val="CC00FF"/>
                </a:solidFill>
                <a:latin typeface=".VnTime" pitchFamily="34" charset="0"/>
                <a:cs typeface="Arial" charset="0"/>
              </a:rPr>
              <a:t> ¸</a:t>
            </a:r>
            <a:r>
              <a:rPr lang="en-US" sz="2200" dirty="0" err="1">
                <a:solidFill>
                  <a:srgbClr val="CC00FF"/>
                </a:solidFill>
                <a:latin typeface=".VnTime" pitchFamily="34" charset="0"/>
                <a:cs typeface="Arial" charset="0"/>
              </a:rPr>
              <a:t>nh</a:t>
            </a:r>
            <a:r>
              <a:rPr lang="en-US" sz="2200" dirty="0">
                <a:solidFill>
                  <a:srgbClr val="CC00FF"/>
                </a:solidFill>
                <a:latin typeface=".VnTime" pitchFamily="34" charset="0"/>
                <a:cs typeface="Arial" charset="0"/>
              </a:rPr>
              <a:t> </a:t>
            </a:r>
            <a:r>
              <a:rPr lang="en-US" sz="2200" dirty="0" err="1">
                <a:solidFill>
                  <a:srgbClr val="CC00FF"/>
                </a:solidFill>
                <a:latin typeface=".VnTime" pitchFamily="34" charset="0"/>
                <a:cs typeface="Arial" charset="0"/>
              </a:rPr>
              <a:t>s¸ng</a:t>
            </a:r>
            <a:r>
              <a:rPr lang="en-US" sz="2200" dirty="0">
                <a:solidFill>
                  <a:srgbClr val="CC00FF"/>
                </a:solidFill>
                <a:latin typeface=".VnTime" pitchFamily="34" charset="0"/>
                <a:cs typeface="Arial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277438257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1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0" dur="2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5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21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8" dur="2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23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21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26" dur="2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1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31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21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34" dur="2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39" dur="2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21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42" dur="2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7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0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1" presetID="3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3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5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6" dur="1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7" presetID="3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9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0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2" dur="1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3" presetID="3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5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6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7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8" dur="10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9" presetID="3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1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2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3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4" dur="1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9" dur="20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0" fill="hold">
                      <p:stCondLst>
                        <p:cond delay="indefinite"/>
                      </p:stCondLst>
                      <p:childTnLst>
                        <p:par>
                          <p:cTn id="81" fill="hold">
                            <p:stCondLst>
                              <p:cond delay="0"/>
                            </p:stCondLst>
                            <p:childTnLst>
                              <p:par>
                                <p:cTn id="82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84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/>
      <p:bldP spid="10" grpId="0"/>
      <p:bldP spid="13" grpId="0"/>
      <p:bldP spid="14" grpId="0"/>
      <p:bldP spid="16" grpId="0" animBg="1"/>
      <p:bldP spid="17" grpId="0" animBg="1"/>
      <p:bldP spid="18" grpId="0" animBg="1"/>
      <p:bldP spid="19" grpId="0" animBg="1"/>
      <p:bldP spid="20" grpId="0" animBg="1"/>
      <p:bldP spid="21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304800"/>
            <a:ext cx="8610600" cy="6096000"/>
          </a:xfrm>
        </p:spPr>
        <p:txBody>
          <a:bodyPr/>
          <a:lstStyle/>
          <a:p>
            <a:pPr marL="0" indent="0">
              <a:buNone/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b)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Điện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cực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4" name="Picture 2" descr="DUIHH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86100" y="2209800"/>
            <a:ext cx="2057400" cy="1828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AutoShape 7"/>
          <p:cNvSpPr>
            <a:spLocks noChangeArrowheads="1"/>
          </p:cNvSpPr>
          <p:nvPr/>
        </p:nvSpPr>
        <p:spPr bwMode="auto">
          <a:xfrm>
            <a:off x="4191000" y="4724400"/>
            <a:ext cx="4495800" cy="1219200"/>
          </a:xfrm>
          <a:prstGeom prst="cloudCallout">
            <a:avLst>
              <a:gd name="adj1" fmla="val -31319"/>
              <a:gd name="adj2" fmla="val -161090"/>
            </a:avLst>
          </a:prstGeom>
          <a:solidFill>
            <a:srgbClr val="F997F7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pPr algn="ctr"/>
            <a:r>
              <a:rPr lang="en-US" sz="2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Điện</a:t>
            </a:r>
            <a:r>
              <a:rPr lang="en-US" sz="2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cực</a:t>
            </a:r>
            <a:r>
              <a:rPr lang="en-US" sz="2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2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cấu</a:t>
            </a:r>
            <a:r>
              <a:rPr lang="en-US" sz="2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sz="2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như</a:t>
            </a:r>
            <a:r>
              <a:rPr lang="en-US" sz="2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thế</a:t>
            </a:r>
            <a:r>
              <a:rPr lang="en-US" sz="2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b="1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nào</a:t>
            </a:r>
            <a:r>
              <a:rPr lang="en-US" sz="2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?</a:t>
            </a:r>
            <a:endParaRPr lang="en-US" sz="2600" b="1" dirty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AutoShape 5"/>
          <p:cNvSpPr>
            <a:spLocks noChangeArrowheads="1"/>
          </p:cNvSpPr>
          <p:nvPr/>
        </p:nvSpPr>
        <p:spPr bwMode="auto">
          <a:xfrm>
            <a:off x="533400" y="2471160"/>
            <a:ext cx="2286000" cy="805440"/>
          </a:xfrm>
          <a:prstGeom prst="wedgeEllipseCallout">
            <a:avLst>
              <a:gd name="adj1" fmla="val 61761"/>
              <a:gd name="adj2" fmla="val 74566"/>
            </a:avLst>
          </a:prstGeom>
          <a:solidFill>
            <a:srgbClr val="C1FEBC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/>
          <a:lstStyle/>
          <a:p>
            <a:pPr algn="ctr"/>
            <a:r>
              <a:rPr lang="en-US" sz="2400" dirty="0" err="1">
                <a:solidFill>
                  <a:schemeClr val="accent2"/>
                </a:solidFill>
                <a:latin typeface="VNI-Times" pitchFamily="2" charset="0"/>
              </a:rPr>
              <a:t>Chaân</a:t>
            </a:r>
            <a:r>
              <a:rPr lang="en-US" sz="2400" dirty="0">
                <a:solidFill>
                  <a:schemeClr val="accent2"/>
                </a:solidFill>
                <a:latin typeface="VNI-Times" pitchFamily="2" charset="0"/>
              </a:rPr>
              <a:t> </a:t>
            </a:r>
            <a:r>
              <a:rPr lang="en-US" sz="2400" dirty="0" err="1">
                <a:solidFill>
                  <a:schemeClr val="accent2"/>
                </a:solidFill>
                <a:latin typeface="VNI-Times" pitchFamily="2" charset="0"/>
              </a:rPr>
              <a:t>ñeøn</a:t>
            </a:r>
            <a:endParaRPr lang="en-US" sz="2400" dirty="0">
              <a:solidFill>
                <a:schemeClr val="accent2"/>
              </a:solidFill>
              <a:latin typeface="VNI-Times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3820070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28600"/>
            <a:ext cx="8229600" cy="5897563"/>
          </a:xfrm>
        </p:spPr>
        <p:txBody>
          <a:bodyPr/>
          <a:lstStyle/>
          <a:p>
            <a:pPr marL="0" indent="0">
              <a:buNone/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2.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Nguyên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lí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làm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việc</a:t>
            </a:r>
            <a:endParaRPr lang="en-US" dirty="0">
              <a:latin typeface="Times New Roman" pitchFamily="18" charset="0"/>
              <a:cs typeface="Times New Roman" pitchFamily="18" charset="0"/>
            </a:endParaRPr>
          </a:p>
        </p:txBody>
      </p:sp>
      <p:grpSp>
        <p:nvGrpSpPr>
          <p:cNvPr id="20" name="Group 20"/>
          <p:cNvGrpSpPr>
            <a:grpSpLocks/>
          </p:cNvGrpSpPr>
          <p:nvPr/>
        </p:nvGrpSpPr>
        <p:grpSpPr bwMode="auto">
          <a:xfrm>
            <a:off x="685800" y="2819400"/>
            <a:ext cx="7467600" cy="762000"/>
            <a:chOff x="528" y="3312"/>
            <a:chExt cx="4704" cy="480"/>
          </a:xfrm>
        </p:grpSpPr>
        <p:sp>
          <p:nvSpPr>
            <p:cNvPr id="21" name="AutoShape 21"/>
            <p:cNvSpPr>
              <a:spLocks noChangeArrowheads="1"/>
            </p:cNvSpPr>
            <p:nvPr/>
          </p:nvSpPr>
          <p:spPr bwMode="auto">
            <a:xfrm>
              <a:off x="1008" y="3312"/>
              <a:ext cx="3696" cy="480"/>
            </a:xfrm>
            <a:prstGeom prst="flowChartAlternateProcess">
              <a:avLst/>
            </a:prstGeom>
            <a:solidFill>
              <a:srgbClr val="FFFF99"/>
            </a:solidFill>
            <a:ln w="9525">
              <a:solidFill>
                <a:srgbClr val="CC9900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/>
              <a:endParaRPr lang="en-US" sz="2400" b="0">
                <a:solidFill>
                  <a:srgbClr val="0000FF"/>
                </a:solidFill>
                <a:latin typeface="VNI-Times" pitchFamily="2" charset="0"/>
                <a:cs typeface="Arial" charset="0"/>
              </a:endParaRPr>
            </a:p>
          </p:txBody>
        </p:sp>
        <p:sp>
          <p:nvSpPr>
            <p:cNvPr id="22" name="AutoShape 22"/>
            <p:cNvSpPr>
              <a:spLocks/>
            </p:cNvSpPr>
            <p:nvPr/>
          </p:nvSpPr>
          <p:spPr bwMode="auto">
            <a:xfrm>
              <a:off x="699" y="3334"/>
              <a:ext cx="384" cy="436"/>
            </a:xfrm>
            <a:prstGeom prst="leftBracket">
              <a:avLst>
                <a:gd name="adj" fmla="val 9462"/>
              </a:avLst>
            </a:prstGeom>
            <a:gradFill rotWithShape="1">
              <a:gsLst>
                <a:gs pos="0">
                  <a:schemeClr val="bg1"/>
                </a:gs>
                <a:gs pos="50000">
                  <a:schemeClr val="bg2"/>
                </a:gs>
                <a:gs pos="100000">
                  <a:schemeClr val="bg1"/>
                </a:gs>
              </a:gsLst>
              <a:lin ang="5400000" scaled="1"/>
            </a:gradFill>
            <a:ln w="9525">
              <a:solidFill>
                <a:srgbClr val="CC9900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pPr algn="ctr">
                <a:defRPr/>
              </a:pPr>
              <a:endParaRPr lang="en-US" sz="2400" b="0">
                <a:solidFill>
                  <a:srgbClr val="0000FF"/>
                </a:solidFill>
                <a:latin typeface="VNI-Times" pitchFamily="2" charset="0"/>
                <a:cs typeface="Arial" pitchFamily="34" charset="0"/>
              </a:endParaRPr>
            </a:p>
          </p:txBody>
        </p:sp>
        <p:sp>
          <p:nvSpPr>
            <p:cNvPr id="23" name="AutoShape 23"/>
            <p:cNvSpPr>
              <a:spLocks/>
            </p:cNvSpPr>
            <p:nvPr/>
          </p:nvSpPr>
          <p:spPr bwMode="auto">
            <a:xfrm rot="10800000">
              <a:off x="4586" y="3334"/>
              <a:ext cx="384" cy="436"/>
            </a:xfrm>
            <a:prstGeom prst="leftBracket">
              <a:avLst>
                <a:gd name="adj" fmla="val 9462"/>
              </a:avLst>
            </a:prstGeom>
            <a:gradFill rotWithShape="1">
              <a:gsLst>
                <a:gs pos="0">
                  <a:schemeClr val="bg1"/>
                </a:gs>
                <a:gs pos="50000">
                  <a:schemeClr val="bg2"/>
                </a:gs>
                <a:gs pos="100000">
                  <a:schemeClr val="bg1"/>
                </a:gs>
              </a:gsLst>
              <a:lin ang="5400000" scaled="1"/>
            </a:gradFill>
            <a:ln w="9525">
              <a:solidFill>
                <a:srgbClr val="CC9900"/>
              </a:solidFill>
              <a:round/>
              <a:headEnd/>
              <a:tailEnd/>
            </a:ln>
          </p:spPr>
          <p:txBody>
            <a:bodyPr rot="10800000" wrap="none" anchor="ctr"/>
            <a:lstStyle/>
            <a:p>
              <a:pPr algn="ctr">
                <a:defRPr/>
              </a:pPr>
              <a:endParaRPr lang="en-US" sz="2400" b="0">
                <a:solidFill>
                  <a:srgbClr val="0000FF"/>
                </a:solidFill>
                <a:latin typeface="VNI-Times" pitchFamily="2" charset="0"/>
                <a:cs typeface="Arial" pitchFamily="34" charset="0"/>
              </a:endParaRPr>
            </a:p>
          </p:txBody>
        </p:sp>
        <p:sp>
          <p:nvSpPr>
            <p:cNvPr id="24" name="Line 24"/>
            <p:cNvSpPr>
              <a:spLocks noChangeShapeType="1"/>
            </p:cNvSpPr>
            <p:nvPr/>
          </p:nvSpPr>
          <p:spPr bwMode="auto">
            <a:xfrm>
              <a:off x="528" y="3421"/>
              <a:ext cx="812" cy="0"/>
            </a:xfrm>
            <a:prstGeom prst="line">
              <a:avLst/>
            </a:prstGeom>
            <a:noFill/>
            <a:ln w="76200">
              <a:solidFill>
                <a:srgbClr val="CC99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5" name="Line 25"/>
            <p:cNvSpPr>
              <a:spLocks noChangeShapeType="1"/>
            </p:cNvSpPr>
            <p:nvPr/>
          </p:nvSpPr>
          <p:spPr bwMode="auto">
            <a:xfrm>
              <a:off x="528" y="3661"/>
              <a:ext cx="812" cy="0"/>
            </a:xfrm>
            <a:prstGeom prst="line">
              <a:avLst/>
            </a:prstGeom>
            <a:noFill/>
            <a:ln w="76200">
              <a:solidFill>
                <a:srgbClr val="CC99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6" name="Line 26"/>
            <p:cNvSpPr>
              <a:spLocks noChangeShapeType="1"/>
            </p:cNvSpPr>
            <p:nvPr/>
          </p:nvSpPr>
          <p:spPr bwMode="auto">
            <a:xfrm flipV="1">
              <a:off x="4372" y="3421"/>
              <a:ext cx="860" cy="0"/>
            </a:xfrm>
            <a:prstGeom prst="line">
              <a:avLst/>
            </a:prstGeom>
            <a:noFill/>
            <a:ln w="76200">
              <a:solidFill>
                <a:srgbClr val="CC99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7" name="Line 27"/>
            <p:cNvSpPr>
              <a:spLocks noChangeShapeType="1"/>
            </p:cNvSpPr>
            <p:nvPr/>
          </p:nvSpPr>
          <p:spPr bwMode="auto">
            <a:xfrm>
              <a:off x="4372" y="3661"/>
              <a:ext cx="860" cy="0"/>
            </a:xfrm>
            <a:prstGeom prst="line">
              <a:avLst/>
            </a:prstGeom>
            <a:noFill/>
            <a:ln w="76200">
              <a:solidFill>
                <a:srgbClr val="CC99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8" name="Freeform 28"/>
            <p:cNvSpPr>
              <a:spLocks/>
            </p:cNvSpPr>
            <p:nvPr/>
          </p:nvSpPr>
          <p:spPr bwMode="auto">
            <a:xfrm>
              <a:off x="1309" y="3407"/>
              <a:ext cx="328" cy="276"/>
            </a:xfrm>
            <a:custGeom>
              <a:avLst/>
              <a:gdLst>
                <a:gd name="T0" fmla="*/ 29 w 369"/>
                <a:gd name="T1" fmla="*/ 5 h 608"/>
                <a:gd name="T2" fmla="*/ 118 w 369"/>
                <a:gd name="T3" fmla="*/ 0 h 608"/>
                <a:gd name="T4" fmla="*/ 276 w 369"/>
                <a:gd name="T5" fmla="*/ 10 h 608"/>
                <a:gd name="T6" fmla="*/ 118 w 369"/>
                <a:gd name="T7" fmla="*/ 34 h 608"/>
                <a:gd name="T8" fmla="*/ 237 w 369"/>
                <a:gd name="T9" fmla="*/ 20 h 608"/>
                <a:gd name="T10" fmla="*/ 287 w 369"/>
                <a:gd name="T11" fmla="*/ 34 h 608"/>
                <a:gd name="T12" fmla="*/ 237 w 369"/>
                <a:gd name="T13" fmla="*/ 67 h 608"/>
                <a:gd name="T14" fmla="*/ 118 w 369"/>
                <a:gd name="T15" fmla="*/ 49 h 608"/>
                <a:gd name="T16" fmla="*/ 276 w 369"/>
                <a:gd name="T17" fmla="*/ 67 h 608"/>
                <a:gd name="T18" fmla="*/ 217 w 369"/>
                <a:gd name="T19" fmla="*/ 93 h 608"/>
                <a:gd name="T20" fmla="*/ 118 w 369"/>
                <a:gd name="T21" fmla="*/ 90 h 608"/>
                <a:gd name="T22" fmla="*/ 108 w 369"/>
                <a:gd name="T23" fmla="*/ 83 h 608"/>
                <a:gd name="T24" fmla="*/ 139 w 369"/>
                <a:gd name="T25" fmla="*/ 80 h 608"/>
                <a:gd name="T26" fmla="*/ 247 w 369"/>
                <a:gd name="T27" fmla="*/ 83 h 608"/>
                <a:gd name="T28" fmla="*/ 257 w 369"/>
                <a:gd name="T29" fmla="*/ 90 h 608"/>
                <a:gd name="T30" fmla="*/ 247 w 369"/>
                <a:gd name="T31" fmla="*/ 113 h 608"/>
                <a:gd name="T32" fmla="*/ 68 w 369"/>
                <a:gd name="T33" fmla="*/ 118 h 608"/>
                <a:gd name="T34" fmla="*/ 0 w 369"/>
                <a:gd name="T35" fmla="*/ 116 h 608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w 369"/>
                <a:gd name="T55" fmla="*/ 0 h 608"/>
                <a:gd name="T56" fmla="*/ 369 w 369"/>
                <a:gd name="T57" fmla="*/ 608 h 608"/>
              </a:gdLst>
              <a:ahLst/>
              <a:cxnLst>
                <a:cxn ang="T36">
                  <a:pos x="T0" y="T1"/>
                </a:cxn>
                <a:cxn ang="T37">
                  <a:pos x="T2" y="T3"/>
                </a:cxn>
                <a:cxn ang="T38">
                  <a:pos x="T4" y="T5"/>
                </a:cxn>
                <a:cxn ang="T39">
                  <a:pos x="T6" y="T7"/>
                </a:cxn>
                <a:cxn ang="T40">
                  <a:pos x="T8" y="T9"/>
                </a:cxn>
                <a:cxn ang="T41">
                  <a:pos x="T10" y="T11"/>
                </a:cxn>
                <a:cxn ang="T42">
                  <a:pos x="T12" y="T13"/>
                </a:cxn>
                <a:cxn ang="T43">
                  <a:pos x="T14" y="T15"/>
                </a:cxn>
                <a:cxn ang="T44">
                  <a:pos x="T16" y="T17"/>
                </a:cxn>
                <a:cxn ang="T45">
                  <a:pos x="T18" y="T19"/>
                </a:cxn>
                <a:cxn ang="T46">
                  <a:pos x="T20" y="T21"/>
                </a:cxn>
                <a:cxn ang="T47">
                  <a:pos x="T22" y="T23"/>
                </a:cxn>
                <a:cxn ang="T48">
                  <a:pos x="T24" y="T25"/>
                </a:cxn>
                <a:cxn ang="T49">
                  <a:pos x="T26" y="T27"/>
                </a:cxn>
                <a:cxn ang="T50">
                  <a:pos x="T28" y="T29"/>
                </a:cxn>
                <a:cxn ang="T51">
                  <a:pos x="T30" y="T31"/>
                </a:cxn>
                <a:cxn ang="T52">
                  <a:pos x="T32" y="T33"/>
                </a:cxn>
                <a:cxn ang="T53">
                  <a:pos x="T34" y="T35"/>
                </a:cxn>
              </a:cxnLst>
              <a:rect l="T54" t="T55" r="T56" b="T57"/>
              <a:pathLst>
                <a:path w="369" h="608">
                  <a:moveTo>
                    <a:pt x="37" y="25"/>
                  </a:moveTo>
                  <a:cubicBezTo>
                    <a:pt x="75" y="18"/>
                    <a:pt x="111" y="0"/>
                    <a:pt x="150" y="0"/>
                  </a:cubicBezTo>
                  <a:cubicBezTo>
                    <a:pt x="201" y="0"/>
                    <a:pt x="302" y="33"/>
                    <a:pt x="350" y="50"/>
                  </a:cubicBezTo>
                  <a:cubicBezTo>
                    <a:pt x="330" y="216"/>
                    <a:pt x="329" y="178"/>
                    <a:pt x="150" y="162"/>
                  </a:cubicBezTo>
                  <a:cubicBezTo>
                    <a:pt x="109" y="44"/>
                    <a:pt x="217" y="92"/>
                    <a:pt x="300" y="100"/>
                  </a:cubicBezTo>
                  <a:cubicBezTo>
                    <a:pt x="319" y="112"/>
                    <a:pt x="360" y="133"/>
                    <a:pt x="363" y="162"/>
                  </a:cubicBezTo>
                  <a:cubicBezTo>
                    <a:pt x="369" y="236"/>
                    <a:pt x="356" y="288"/>
                    <a:pt x="300" y="325"/>
                  </a:cubicBezTo>
                  <a:cubicBezTo>
                    <a:pt x="186" y="316"/>
                    <a:pt x="110" y="352"/>
                    <a:pt x="150" y="238"/>
                  </a:cubicBezTo>
                  <a:cubicBezTo>
                    <a:pt x="297" y="249"/>
                    <a:pt x="314" y="214"/>
                    <a:pt x="350" y="325"/>
                  </a:cubicBezTo>
                  <a:cubicBezTo>
                    <a:pt x="338" y="400"/>
                    <a:pt x="349" y="427"/>
                    <a:pt x="275" y="450"/>
                  </a:cubicBezTo>
                  <a:cubicBezTo>
                    <a:pt x="233" y="446"/>
                    <a:pt x="189" y="452"/>
                    <a:pt x="150" y="438"/>
                  </a:cubicBezTo>
                  <a:cubicBezTo>
                    <a:pt x="137" y="433"/>
                    <a:pt x="131" y="412"/>
                    <a:pt x="137" y="400"/>
                  </a:cubicBezTo>
                  <a:cubicBezTo>
                    <a:pt x="143" y="388"/>
                    <a:pt x="162" y="392"/>
                    <a:pt x="175" y="388"/>
                  </a:cubicBezTo>
                  <a:cubicBezTo>
                    <a:pt x="221" y="392"/>
                    <a:pt x="269" y="385"/>
                    <a:pt x="313" y="400"/>
                  </a:cubicBezTo>
                  <a:cubicBezTo>
                    <a:pt x="326" y="404"/>
                    <a:pt x="325" y="425"/>
                    <a:pt x="325" y="438"/>
                  </a:cubicBezTo>
                  <a:cubicBezTo>
                    <a:pt x="325" y="476"/>
                    <a:pt x="346" y="532"/>
                    <a:pt x="313" y="551"/>
                  </a:cubicBezTo>
                  <a:cubicBezTo>
                    <a:pt x="247" y="589"/>
                    <a:pt x="87" y="576"/>
                    <a:pt x="87" y="576"/>
                  </a:cubicBezTo>
                  <a:cubicBezTo>
                    <a:pt x="65" y="583"/>
                    <a:pt x="0" y="608"/>
                    <a:pt x="0" y="563"/>
                  </a:cubicBezTo>
                </a:path>
              </a:pathLst>
            </a:custGeom>
            <a:noFill/>
            <a:ln w="38100">
              <a:solidFill>
                <a:srgbClr val="CC99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/>
            <a:lstStyle/>
            <a:p>
              <a:pPr algn="ctr"/>
              <a:endParaRPr lang="en-US" sz="2400" b="0">
                <a:solidFill>
                  <a:srgbClr val="0000FF"/>
                </a:solidFill>
                <a:latin typeface="VNI-Times" pitchFamily="2" charset="0"/>
                <a:cs typeface="Arial" charset="0"/>
              </a:endParaRPr>
            </a:p>
          </p:txBody>
        </p:sp>
        <p:sp>
          <p:nvSpPr>
            <p:cNvPr id="29" name="Freeform 29"/>
            <p:cNvSpPr>
              <a:spLocks/>
            </p:cNvSpPr>
            <p:nvPr/>
          </p:nvSpPr>
          <p:spPr bwMode="auto">
            <a:xfrm rot="10800000">
              <a:off x="4030" y="3400"/>
              <a:ext cx="384" cy="283"/>
            </a:xfrm>
            <a:custGeom>
              <a:avLst/>
              <a:gdLst>
                <a:gd name="T0" fmla="*/ 41 w 369"/>
                <a:gd name="T1" fmla="*/ 6 h 608"/>
                <a:gd name="T2" fmla="*/ 162 w 369"/>
                <a:gd name="T3" fmla="*/ 0 h 608"/>
                <a:gd name="T4" fmla="*/ 379 w 369"/>
                <a:gd name="T5" fmla="*/ 11 h 608"/>
                <a:gd name="T6" fmla="*/ 162 w 369"/>
                <a:gd name="T7" fmla="*/ 35 h 608"/>
                <a:gd name="T8" fmla="*/ 325 w 369"/>
                <a:gd name="T9" fmla="*/ 22 h 608"/>
                <a:gd name="T10" fmla="*/ 393 w 369"/>
                <a:gd name="T11" fmla="*/ 35 h 608"/>
                <a:gd name="T12" fmla="*/ 325 w 369"/>
                <a:gd name="T13" fmla="*/ 70 h 608"/>
                <a:gd name="T14" fmla="*/ 162 w 369"/>
                <a:gd name="T15" fmla="*/ 52 h 608"/>
                <a:gd name="T16" fmla="*/ 379 w 369"/>
                <a:gd name="T17" fmla="*/ 70 h 608"/>
                <a:gd name="T18" fmla="*/ 298 w 369"/>
                <a:gd name="T19" fmla="*/ 97 h 608"/>
                <a:gd name="T20" fmla="*/ 162 w 369"/>
                <a:gd name="T21" fmla="*/ 95 h 608"/>
                <a:gd name="T22" fmla="*/ 149 w 369"/>
                <a:gd name="T23" fmla="*/ 87 h 608"/>
                <a:gd name="T24" fmla="*/ 189 w 369"/>
                <a:gd name="T25" fmla="*/ 84 h 608"/>
                <a:gd name="T26" fmla="*/ 339 w 369"/>
                <a:gd name="T27" fmla="*/ 87 h 608"/>
                <a:gd name="T28" fmla="*/ 352 w 369"/>
                <a:gd name="T29" fmla="*/ 95 h 608"/>
                <a:gd name="T30" fmla="*/ 339 w 369"/>
                <a:gd name="T31" fmla="*/ 119 h 608"/>
                <a:gd name="T32" fmla="*/ 95 w 369"/>
                <a:gd name="T33" fmla="*/ 125 h 608"/>
                <a:gd name="T34" fmla="*/ 0 w 369"/>
                <a:gd name="T35" fmla="*/ 122 h 608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w 369"/>
                <a:gd name="T55" fmla="*/ 0 h 608"/>
                <a:gd name="T56" fmla="*/ 369 w 369"/>
                <a:gd name="T57" fmla="*/ 608 h 608"/>
              </a:gdLst>
              <a:ahLst/>
              <a:cxnLst>
                <a:cxn ang="T36">
                  <a:pos x="T0" y="T1"/>
                </a:cxn>
                <a:cxn ang="T37">
                  <a:pos x="T2" y="T3"/>
                </a:cxn>
                <a:cxn ang="T38">
                  <a:pos x="T4" y="T5"/>
                </a:cxn>
                <a:cxn ang="T39">
                  <a:pos x="T6" y="T7"/>
                </a:cxn>
                <a:cxn ang="T40">
                  <a:pos x="T8" y="T9"/>
                </a:cxn>
                <a:cxn ang="T41">
                  <a:pos x="T10" y="T11"/>
                </a:cxn>
                <a:cxn ang="T42">
                  <a:pos x="T12" y="T13"/>
                </a:cxn>
                <a:cxn ang="T43">
                  <a:pos x="T14" y="T15"/>
                </a:cxn>
                <a:cxn ang="T44">
                  <a:pos x="T16" y="T17"/>
                </a:cxn>
                <a:cxn ang="T45">
                  <a:pos x="T18" y="T19"/>
                </a:cxn>
                <a:cxn ang="T46">
                  <a:pos x="T20" y="T21"/>
                </a:cxn>
                <a:cxn ang="T47">
                  <a:pos x="T22" y="T23"/>
                </a:cxn>
                <a:cxn ang="T48">
                  <a:pos x="T24" y="T25"/>
                </a:cxn>
                <a:cxn ang="T49">
                  <a:pos x="T26" y="T27"/>
                </a:cxn>
                <a:cxn ang="T50">
                  <a:pos x="T28" y="T29"/>
                </a:cxn>
                <a:cxn ang="T51">
                  <a:pos x="T30" y="T31"/>
                </a:cxn>
                <a:cxn ang="T52">
                  <a:pos x="T32" y="T33"/>
                </a:cxn>
                <a:cxn ang="T53">
                  <a:pos x="T34" y="T35"/>
                </a:cxn>
              </a:cxnLst>
              <a:rect l="T54" t="T55" r="T56" b="T57"/>
              <a:pathLst>
                <a:path w="369" h="608">
                  <a:moveTo>
                    <a:pt x="37" y="25"/>
                  </a:moveTo>
                  <a:cubicBezTo>
                    <a:pt x="75" y="18"/>
                    <a:pt x="111" y="0"/>
                    <a:pt x="150" y="0"/>
                  </a:cubicBezTo>
                  <a:cubicBezTo>
                    <a:pt x="201" y="0"/>
                    <a:pt x="302" y="33"/>
                    <a:pt x="350" y="50"/>
                  </a:cubicBezTo>
                  <a:cubicBezTo>
                    <a:pt x="330" y="216"/>
                    <a:pt x="329" y="178"/>
                    <a:pt x="150" y="162"/>
                  </a:cubicBezTo>
                  <a:cubicBezTo>
                    <a:pt x="109" y="44"/>
                    <a:pt x="217" y="92"/>
                    <a:pt x="300" y="100"/>
                  </a:cubicBezTo>
                  <a:cubicBezTo>
                    <a:pt x="319" y="112"/>
                    <a:pt x="360" y="133"/>
                    <a:pt x="363" y="162"/>
                  </a:cubicBezTo>
                  <a:cubicBezTo>
                    <a:pt x="369" y="236"/>
                    <a:pt x="356" y="288"/>
                    <a:pt x="300" y="325"/>
                  </a:cubicBezTo>
                  <a:cubicBezTo>
                    <a:pt x="186" y="316"/>
                    <a:pt x="110" y="352"/>
                    <a:pt x="150" y="238"/>
                  </a:cubicBezTo>
                  <a:cubicBezTo>
                    <a:pt x="297" y="249"/>
                    <a:pt x="314" y="214"/>
                    <a:pt x="350" y="325"/>
                  </a:cubicBezTo>
                  <a:cubicBezTo>
                    <a:pt x="338" y="400"/>
                    <a:pt x="349" y="427"/>
                    <a:pt x="275" y="450"/>
                  </a:cubicBezTo>
                  <a:cubicBezTo>
                    <a:pt x="233" y="446"/>
                    <a:pt x="189" y="452"/>
                    <a:pt x="150" y="438"/>
                  </a:cubicBezTo>
                  <a:cubicBezTo>
                    <a:pt x="137" y="433"/>
                    <a:pt x="131" y="412"/>
                    <a:pt x="137" y="400"/>
                  </a:cubicBezTo>
                  <a:cubicBezTo>
                    <a:pt x="143" y="388"/>
                    <a:pt x="162" y="392"/>
                    <a:pt x="175" y="388"/>
                  </a:cubicBezTo>
                  <a:cubicBezTo>
                    <a:pt x="221" y="392"/>
                    <a:pt x="269" y="385"/>
                    <a:pt x="313" y="400"/>
                  </a:cubicBezTo>
                  <a:cubicBezTo>
                    <a:pt x="326" y="404"/>
                    <a:pt x="325" y="425"/>
                    <a:pt x="325" y="438"/>
                  </a:cubicBezTo>
                  <a:cubicBezTo>
                    <a:pt x="325" y="476"/>
                    <a:pt x="346" y="532"/>
                    <a:pt x="313" y="551"/>
                  </a:cubicBezTo>
                  <a:cubicBezTo>
                    <a:pt x="247" y="589"/>
                    <a:pt x="87" y="576"/>
                    <a:pt x="87" y="576"/>
                  </a:cubicBezTo>
                  <a:cubicBezTo>
                    <a:pt x="65" y="583"/>
                    <a:pt x="0" y="608"/>
                    <a:pt x="0" y="563"/>
                  </a:cubicBezTo>
                </a:path>
              </a:pathLst>
            </a:custGeom>
            <a:noFill/>
            <a:ln w="38100">
              <a:solidFill>
                <a:srgbClr val="CC99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rot="10800000"/>
            <a:lstStyle/>
            <a:p>
              <a:pPr algn="ctr"/>
              <a:endParaRPr lang="en-US" sz="2400" b="0">
                <a:solidFill>
                  <a:srgbClr val="0000FF"/>
                </a:solidFill>
                <a:latin typeface="VNI-Times" pitchFamily="2" charset="0"/>
                <a:cs typeface="Arial" charset="0"/>
              </a:endParaRPr>
            </a:p>
          </p:txBody>
        </p:sp>
      </p:grpSp>
      <p:sp>
        <p:nvSpPr>
          <p:cNvPr id="30" name="Line 30"/>
          <p:cNvSpPr>
            <a:spLocks noChangeShapeType="1"/>
          </p:cNvSpPr>
          <p:nvPr/>
        </p:nvSpPr>
        <p:spPr bwMode="auto">
          <a:xfrm flipV="1">
            <a:off x="2484437" y="3197621"/>
            <a:ext cx="868362" cy="5557"/>
          </a:xfrm>
          <a:prstGeom prst="line">
            <a:avLst/>
          </a:prstGeom>
          <a:noFill/>
          <a:ln w="76200">
            <a:solidFill>
              <a:srgbClr val="FF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31" name="Line 31"/>
          <p:cNvSpPr>
            <a:spLocks noChangeShapeType="1"/>
          </p:cNvSpPr>
          <p:nvPr/>
        </p:nvSpPr>
        <p:spPr bwMode="auto">
          <a:xfrm flipH="1" flipV="1">
            <a:off x="5296044" y="3183729"/>
            <a:ext cx="949325" cy="0"/>
          </a:xfrm>
          <a:prstGeom prst="line">
            <a:avLst/>
          </a:prstGeom>
          <a:noFill/>
          <a:ln w="76200">
            <a:solidFill>
              <a:srgbClr val="FF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32" name="Group 32"/>
          <p:cNvGrpSpPr>
            <a:grpSpLocks/>
          </p:cNvGrpSpPr>
          <p:nvPr/>
        </p:nvGrpSpPr>
        <p:grpSpPr bwMode="auto">
          <a:xfrm>
            <a:off x="3352800" y="2806700"/>
            <a:ext cx="1905000" cy="304800"/>
            <a:chOff x="480" y="3744"/>
            <a:chExt cx="1200" cy="192"/>
          </a:xfrm>
        </p:grpSpPr>
        <p:sp>
          <p:nvSpPr>
            <p:cNvPr id="33" name="Line 33"/>
            <p:cNvSpPr>
              <a:spLocks noChangeShapeType="1"/>
            </p:cNvSpPr>
            <p:nvPr/>
          </p:nvSpPr>
          <p:spPr bwMode="auto">
            <a:xfrm flipV="1">
              <a:off x="480" y="3744"/>
              <a:ext cx="0" cy="192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4" name="Line 34"/>
            <p:cNvSpPr>
              <a:spLocks noChangeShapeType="1"/>
            </p:cNvSpPr>
            <p:nvPr/>
          </p:nvSpPr>
          <p:spPr bwMode="auto">
            <a:xfrm flipV="1">
              <a:off x="720" y="3744"/>
              <a:ext cx="0" cy="192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5" name="Line 35"/>
            <p:cNvSpPr>
              <a:spLocks noChangeShapeType="1"/>
            </p:cNvSpPr>
            <p:nvPr/>
          </p:nvSpPr>
          <p:spPr bwMode="auto">
            <a:xfrm flipV="1">
              <a:off x="960" y="3744"/>
              <a:ext cx="0" cy="192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6" name="Line 36"/>
            <p:cNvSpPr>
              <a:spLocks noChangeShapeType="1"/>
            </p:cNvSpPr>
            <p:nvPr/>
          </p:nvSpPr>
          <p:spPr bwMode="auto">
            <a:xfrm flipV="1">
              <a:off x="1200" y="3744"/>
              <a:ext cx="0" cy="192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7" name="Line 37"/>
            <p:cNvSpPr>
              <a:spLocks noChangeShapeType="1"/>
            </p:cNvSpPr>
            <p:nvPr/>
          </p:nvSpPr>
          <p:spPr bwMode="auto">
            <a:xfrm flipV="1">
              <a:off x="1440" y="3744"/>
              <a:ext cx="0" cy="192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38" name="Line 38"/>
            <p:cNvSpPr>
              <a:spLocks noChangeShapeType="1"/>
            </p:cNvSpPr>
            <p:nvPr/>
          </p:nvSpPr>
          <p:spPr bwMode="auto">
            <a:xfrm flipV="1">
              <a:off x="1680" y="3744"/>
              <a:ext cx="0" cy="192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39" name="Group 39"/>
          <p:cNvGrpSpPr>
            <a:grpSpLocks/>
          </p:cNvGrpSpPr>
          <p:nvPr/>
        </p:nvGrpSpPr>
        <p:grpSpPr bwMode="auto">
          <a:xfrm rot="10800000">
            <a:off x="3352800" y="3276599"/>
            <a:ext cx="1905000" cy="304800"/>
            <a:chOff x="480" y="3744"/>
            <a:chExt cx="1200" cy="192"/>
          </a:xfrm>
        </p:grpSpPr>
        <p:sp>
          <p:nvSpPr>
            <p:cNvPr id="40" name="Line 40"/>
            <p:cNvSpPr>
              <a:spLocks noChangeShapeType="1"/>
            </p:cNvSpPr>
            <p:nvPr/>
          </p:nvSpPr>
          <p:spPr bwMode="auto">
            <a:xfrm flipV="1">
              <a:off x="480" y="3744"/>
              <a:ext cx="0" cy="192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1" name="Line 41"/>
            <p:cNvSpPr>
              <a:spLocks noChangeShapeType="1"/>
            </p:cNvSpPr>
            <p:nvPr/>
          </p:nvSpPr>
          <p:spPr bwMode="auto">
            <a:xfrm flipV="1">
              <a:off x="720" y="3744"/>
              <a:ext cx="0" cy="192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2" name="Line 42"/>
            <p:cNvSpPr>
              <a:spLocks noChangeShapeType="1"/>
            </p:cNvSpPr>
            <p:nvPr/>
          </p:nvSpPr>
          <p:spPr bwMode="auto">
            <a:xfrm flipV="1">
              <a:off x="960" y="3744"/>
              <a:ext cx="0" cy="192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3" name="Line 43"/>
            <p:cNvSpPr>
              <a:spLocks noChangeShapeType="1"/>
            </p:cNvSpPr>
            <p:nvPr/>
          </p:nvSpPr>
          <p:spPr bwMode="auto">
            <a:xfrm flipV="1">
              <a:off x="1200" y="3744"/>
              <a:ext cx="0" cy="192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4" name="Line 44"/>
            <p:cNvSpPr>
              <a:spLocks noChangeShapeType="1"/>
            </p:cNvSpPr>
            <p:nvPr/>
          </p:nvSpPr>
          <p:spPr bwMode="auto">
            <a:xfrm flipV="1">
              <a:off x="1440" y="3744"/>
              <a:ext cx="0" cy="192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45" name="Line 45"/>
            <p:cNvSpPr>
              <a:spLocks noChangeShapeType="1"/>
            </p:cNvSpPr>
            <p:nvPr/>
          </p:nvSpPr>
          <p:spPr bwMode="auto">
            <a:xfrm flipV="1">
              <a:off x="1680" y="3744"/>
              <a:ext cx="0" cy="192"/>
            </a:xfrm>
            <a:prstGeom prst="line">
              <a:avLst/>
            </a:prstGeom>
            <a:noFill/>
            <a:ln w="38100">
              <a:solidFill>
                <a:srgbClr val="FF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6089013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1" presetClass="entr" presetSubtype="3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3)">
                                      <p:cBhvr>
                                        <p:cTn id="11" dur="20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21" presetClass="entr" presetSubtype="3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3)">
                                      <p:cBhvr>
                                        <p:cTn id="14" dur="20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19" dur="20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8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22" dur="20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 animBg="1"/>
      <p:bldP spid="31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152400"/>
            <a:ext cx="8686800" cy="640080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3600" dirty="0" smtClean="0">
                <a:solidFill>
                  <a:srgbClr val="007E39"/>
                </a:solidFill>
                <a:latin typeface="Times New Roman" pitchFamily="18" charset="0"/>
                <a:cs typeface="Times New Roman" pitchFamily="18" charset="0"/>
              </a:rPr>
              <a:t>3. </a:t>
            </a:r>
            <a:r>
              <a:rPr lang="en-US" sz="3600" dirty="0" err="1" smtClean="0">
                <a:solidFill>
                  <a:srgbClr val="007E39"/>
                </a:solidFill>
                <a:latin typeface="Times New Roman" pitchFamily="18" charset="0"/>
                <a:cs typeface="Times New Roman" pitchFamily="18" charset="0"/>
              </a:rPr>
              <a:t>Đặc</a:t>
            </a:r>
            <a:r>
              <a:rPr lang="en-US" sz="3600" dirty="0" smtClean="0">
                <a:solidFill>
                  <a:srgbClr val="007E39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dirty="0" err="1" smtClean="0">
                <a:solidFill>
                  <a:srgbClr val="007E39"/>
                </a:solidFill>
                <a:latin typeface="Times New Roman" pitchFamily="18" charset="0"/>
                <a:cs typeface="Times New Roman" pitchFamily="18" charset="0"/>
              </a:rPr>
              <a:t>điểm</a:t>
            </a:r>
            <a:endParaRPr lang="en-US" sz="3600" dirty="0" smtClean="0">
              <a:solidFill>
                <a:srgbClr val="007E39"/>
              </a:solidFill>
              <a:latin typeface="Times New Roman" pitchFamily="18" charset="0"/>
              <a:cs typeface="Times New Roman" pitchFamily="18" charset="0"/>
            </a:endParaRPr>
          </a:p>
          <a:p>
            <a:pPr marL="514350" indent="-514350">
              <a:buAutoNum type="alphaLcParenR"/>
            </a:pPr>
            <a:r>
              <a:rPr lang="en-US" u="sng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Hiện</a:t>
            </a:r>
            <a:r>
              <a:rPr lang="en-US" u="sng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u="sng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tượng</a:t>
            </a:r>
            <a:r>
              <a:rPr lang="en-US" u="sng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u="sng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nhấp</a:t>
            </a:r>
            <a:r>
              <a:rPr lang="en-US" u="sng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u="sng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nháy</a:t>
            </a:r>
            <a:endParaRPr lang="en-US" u="sng" dirty="0" smtClean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  <a:p>
            <a:pPr>
              <a:buFontTx/>
              <a:buChar char="-"/>
            </a:pP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Đèn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phát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ra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ánh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sáng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liên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tục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,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gây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mỏi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mắt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r>
              <a:rPr lang="en-US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b) </a:t>
            </a:r>
            <a:r>
              <a:rPr lang="en-US" u="sng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Hiệu</a:t>
            </a:r>
            <a:r>
              <a:rPr lang="en-US" u="sng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u="sng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suất</a:t>
            </a:r>
            <a:r>
              <a:rPr lang="en-US" u="sng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u="sng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phát</a:t>
            </a:r>
            <a:r>
              <a:rPr lang="en-US" u="sng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u="sng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quang</a:t>
            </a:r>
            <a:r>
              <a:rPr lang="en-US" u="sng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u="sng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cao</a:t>
            </a:r>
            <a:endParaRPr lang="en-US" u="sng" dirty="0" smtClean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  <a:p>
            <a:pPr>
              <a:buFontTx/>
              <a:buChar char="-"/>
            </a:pP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Khi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đèn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làm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việc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khoảng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20% - 25%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điện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năng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biến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đổi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thành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quang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năng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 marL="514350" indent="-514350">
              <a:buAutoNum type="alphaLcParenR" startAt="3"/>
            </a:pPr>
            <a:r>
              <a:rPr lang="en-US" u="sng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Tuổi</a:t>
            </a:r>
            <a:r>
              <a:rPr lang="en-US" u="sng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u="sng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thọ</a:t>
            </a:r>
            <a:r>
              <a:rPr lang="en-US" u="sng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u="sng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cao</a:t>
            </a:r>
            <a:endParaRPr lang="en-US" u="sng" dirty="0" smtClean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  <a:p>
            <a:pPr>
              <a:buFontTx/>
              <a:buChar char="-"/>
            </a:pP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Khoảng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8000h</a:t>
            </a:r>
          </a:p>
          <a:p>
            <a:pPr marL="0" indent="0">
              <a:buNone/>
            </a:pPr>
            <a:r>
              <a:rPr lang="en-US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d)  </a:t>
            </a:r>
            <a:r>
              <a:rPr lang="en-US" u="sng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Mồi</a:t>
            </a:r>
            <a:r>
              <a:rPr lang="en-US" u="sng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u="sng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phóng</a:t>
            </a:r>
            <a:r>
              <a:rPr lang="en-US" u="sng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u="sng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điện</a:t>
            </a:r>
            <a:endParaRPr lang="en-US" u="sng" dirty="0" smtClean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-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Dùng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chấn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lưu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điện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cảm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, 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tắc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te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hoặc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chấn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lưu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điện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tử</a:t>
            </a:r>
            <a:endParaRPr lang="en-US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514936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2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7" dur="5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2" dur="500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228600"/>
            <a:ext cx="8610600" cy="6324600"/>
          </a:xfrm>
        </p:spPr>
        <p:txBody>
          <a:bodyPr/>
          <a:lstStyle/>
          <a:p>
            <a:pPr marL="0" indent="0">
              <a:buNone/>
            </a:pPr>
            <a:r>
              <a:rPr lang="en-US" sz="3600" dirty="0" smtClean="0">
                <a:latin typeface="Times New Roman" pitchFamily="18" charset="0"/>
                <a:cs typeface="Times New Roman" pitchFamily="18" charset="0"/>
              </a:rPr>
              <a:t>4. </a:t>
            </a:r>
            <a:r>
              <a:rPr lang="en-US" sz="3600" dirty="0" err="1" smtClean="0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6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dirty="0" err="1" smtClean="0">
                <a:latin typeface="Times New Roman" pitchFamily="18" charset="0"/>
                <a:cs typeface="Times New Roman" pitchFamily="18" charset="0"/>
              </a:rPr>
              <a:t>liệu</a:t>
            </a:r>
            <a:r>
              <a:rPr lang="en-US" sz="36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dirty="0" err="1" smtClean="0">
                <a:latin typeface="Times New Roman" pitchFamily="18" charset="0"/>
                <a:cs typeface="Times New Roman" pitchFamily="18" charset="0"/>
              </a:rPr>
              <a:t>kĩ</a:t>
            </a:r>
            <a:r>
              <a:rPr lang="en-US" sz="36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dirty="0" err="1" smtClean="0">
                <a:latin typeface="Times New Roman" pitchFamily="18" charset="0"/>
                <a:cs typeface="Times New Roman" pitchFamily="18" charset="0"/>
              </a:rPr>
              <a:t>thuật</a:t>
            </a:r>
            <a:endParaRPr lang="en-US" sz="3600" dirty="0" smtClean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1028" name="Picture 4" descr="Hình ảnh có liên quan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0364" b="22327"/>
          <a:stretch/>
        </p:blipFill>
        <p:spPr bwMode="auto">
          <a:xfrm>
            <a:off x="4267200" y="1288710"/>
            <a:ext cx="4743450" cy="27293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0" y="1695041"/>
            <a:ext cx="57912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Tx/>
              <a:buChar char="-"/>
            </a:pP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Điện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áp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định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mức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: 127V, 220V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99763" y="2653383"/>
            <a:ext cx="3737946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-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Công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suất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định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mức</a:t>
            </a:r>
            <a:endParaRPr lang="en-US" sz="3200" dirty="0">
              <a:latin typeface="Times New Roman" pitchFamily="18" charset="0"/>
              <a:cs typeface="Times New Roman" pitchFamily="18" charset="0"/>
            </a:endParaRPr>
          </a:p>
        </p:txBody>
      </p:sp>
      <p:graphicFrame>
        <p:nvGraphicFramePr>
          <p:cNvPr id="6" name="Table 5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00865846"/>
              </p:ext>
            </p:extLst>
          </p:nvPr>
        </p:nvGraphicFramePr>
        <p:xfrm>
          <a:off x="228600" y="3810000"/>
          <a:ext cx="3886200" cy="1537816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1943100"/>
                <a:gridCol w="1943100"/>
              </a:tblGrid>
              <a:tr h="152400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Chiều</a:t>
                      </a:r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4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dài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Công</a:t>
                      </a:r>
                      <a:r>
                        <a:rPr lang="en-US" sz="24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400" baseline="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suất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</a:tr>
              <a:tr h="540308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0,6m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18W, 20W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</a:tr>
              <a:tr h="540308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1,2m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36W, 40W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07568712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10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457200"/>
            <a:ext cx="8763000" cy="6096000"/>
          </a:xfrm>
        </p:spPr>
        <p:txBody>
          <a:bodyPr/>
          <a:lstStyle/>
          <a:p>
            <a:pPr marL="0" indent="0">
              <a:buNone/>
            </a:pPr>
            <a:r>
              <a:rPr lang="en-US" dirty="0" smtClean="0">
                <a:solidFill>
                  <a:srgbClr val="007E39"/>
                </a:solidFill>
                <a:latin typeface="Times New Roman" pitchFamily="18" charset="0"/>
                <a:cs typeface="Times New Roman" pitchFamily="18" charset="0"/>
              </a:rPr>
              <a:t>5</a:t>
            </a:r>
            <a:r>
              <a:rPr lang="en-US" sz="3600" dirty="0" smtClean="0">
                <a:solidFill>
                  <a:srgbClr val="007E39"/>
                </a:solidFill>
                <a:latin typeface="Times New Roman" pitchFamily="18" charset="0"/>
                <a:cs typeface="Times New Roman" pitchFamily="18" charset="0"/>
              </a:rPr>
              <a:t>. </a:t>
            </a:r>
            <a:r>
              <a:rPr lang="en-US" sz="3600" dirty="0" err="1" smtClean="0">
                <a:solidFill>
                  <a:srgbClr val="007E39"/>
                </a:solidFill>
                <a:latin typeface="Times New Roman" pitchFamily="18" charset="0"/>
                <a:cs typeface="Times New Roman" pitchFamily="18" charset="0"/>
              </a:rPr>
              <a:t>Sử</a:t>
            </a:r>
            <a:r>
              <a:rPr lang="en-US" sz="3600" dirty="0" smtClean="0">
                <a:solidFill>
                  <a:srgbClr val="007E39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dirty="0" err="1" smtClean="0">
                <a:solidFill>
                  <a:srgbClr val="007E39"/>
                </a:solidFill>
                <a:latin typeface="Times New Roman" pitchFamily="18" charset="0"/>
                <a:cs typeface="Times New Roman" pitchFamily="18" charset="0"/>
              </a:rPr>
              <a:t>dụng</a:t>
            </a:r>
            <a:endParaRPr lang="en-US" dirty="0" smtClean="0">
              <a:solidFill>
                <a:srgbClr val="007E39"/>
              </a:solidFill>
              <a:latin typeface="Times New Roman" pitchFamily="18" charset="0"/>
              <a:cs typeface="Times New Roman" pitchFamily="18" charset="0"/>
            </a:endParaRPr>
          </a:p>
          <a:p>
            <a:pPr>
              <a:buFontTx/>
              <a:buChar char="-"/>
            </a:pP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Chiếu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sáng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nhà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văn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phòng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FontTx/>
              <a:buChar char="-"/>
            </a:pPr>
            <a:endParaRPr lang="en-US" dirty="0" smtClean="0"/>
          </a:p>
          <a:p>
            <a:pPr>
              <a:buFontTx/>
              <a:buChar char="-"/>
            </a:pPr>
            <a:endParaRPr lang="en-US" dirty="0"/>
          </a:p>
          <a:p>
            <a:pPr>
              <a:buFontTx/>
              <a:buChar char="-"/>
            </a:pPr>
            <a:endParaRPr lang="en-US" dirty="0" smtClean="0"/>
          </a:p>
          <a:p>
            <a:pPr>
              <a:buFontTx/>
              <a:buChar char="-"/>
            </a:pPr>
            <a:endParaRPr lang="en-US" dirty="0"/>
          </a:p>
          <a:p>
            <a:pPr>
              <a:buFontTx/>
              <a:buChar char="-"/>
            </a:pPr>
            <a:endParaRPr lang="en-US" dirty="0" smtClean="0"/>
          </a:p>
          <a:p>
            <a:pPr>
              <a:buFontTx/>
              <a:buChar char="-"/>
            </a:pPr>
            <a:endParaRPr lang="en-US" dirty="0"/>
          </a:p>
          <a:p>
            <a:pPr marL="0" indent="0">
              <a:buNone/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-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Thường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xuyên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lau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chùi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đèn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sáng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tốt</a:t>
            </a:r>
            <a:endParaRPr lang="en-US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95799" y="1828800"/>
            <a:ext cx="4716703" cy="2971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2" name="Picture 4" descr="Kết quả hình ảnh cho CHiếu sang bang den huỳnh quan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1794164"/>
            <a:ext cx="4184073" cy="2971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69318868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3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1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18" dur="2000"/>
                                        <p:tgtEl>
                                          <p:spTgt spid="20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1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4)">
                                      <p:cBhvr>
                                        <p:cTn id="23" dur="20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8" dur="500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4300" y="365730"/>
            <a:ext cx="8610600" cy="6248400"/>
          </a:xfrm>
        </p:spPr>
        <p:txBody>
          <a:bodyPr/>
          <a:lstStyle/>
          <a:p>
            <a:pPr marL="0" indent="0">
              <a:buNone/>
            </a:pPr>
            <a:r>
              <a:rPr lang="en-US" sz="3600" dirty="0" smtClean="0">
                <a:latin typeface="Times New Roman" pitchFamily="18" charset="0"/>
                <a:cs typeface="Times New Roman" pitchFamily="18" charset="0"/>
              </a:rPr>
              <a:t>II. </a:t>
            </a:r>
            <a:r>
              <a:rPr lang="en-US" sz="3600" dirty="0" err="1" smtClean="0">
                <a:latin typeface="Times New Roman" pitchFamily="18" charset="0"/>
                <a:cs typeface="Times New Roman" pitchFamily="18" charset="0"/>
              </a:rPr>
              <a:t>Đèn</a:t>
            </a:r>
            <a:r>
              <a:rPr lang="en-US" sz="36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dirty="0" err="1" smtClean="0">
                <a:latin typeface="Times New Roman" pitchFamily="18" charset="0"/>
                <a:cs typeface="Times New Roman" pitchFamily="18" charset="0"/>
              </a:rPr>
              <a:t>compac</a:t>
            </a:r>
            <a:r>
              <a:rPr lang="en-US" sz="36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dirty="0" err="1" smtClean="0">
                <a:latin typeface="Times New Roman" pitchFamily="18" charset="0"/>
                <a:cs typeface="Times New Roman" pitchFamily="18" charset="0"/>
              </a:rPr>
              <a:t>huỳnh</a:t>
            </a:r>
            <a:r>
              <a:rPr lang="en-US" sz="36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dirty="0" err="1" smtClean="0">
                <a:latin typeface="Times New Roman" pitchFamily="18" charset="0"/>
                <a:cs typeface="Times New Roman" pitchFamily="18" charset="0"/>
              </a:rPr>
              <a:t>quang</a:t>
            </a:r>
            <a:endParaRPr lang="en-US" sz="3600" dirty="0" smtClean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en-US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945820"/>
            <a:ext cx="4419600" cy="591910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4114800" y="1295400"/>
            <a:ext cx="48768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Nêu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cấu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tạo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nguyên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lí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làm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việc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ưu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điểm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đèn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compac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huỳnh</a:t>
            </a:r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 smtClean="0">
                <a:latin typeface="Times New Roman" pitchFamily="18" charset="0"/>
                <a:cs typeface="Times New Roman" pitchFamily="18" charset="0"/>
              </a:rPr>
              <a:t>quang</a:t>
            </a:r>
            <a:r>
              <a:rPr lang="en-US" sz="3200" dirty="0">
                <a:latin typeface="Times New Roman" pitchFamily="18" charset="0"/>
                <a:cs typeface="Times New Roman" pitchFamily="18" charset="0"/>
              </a:rPr>
              <a:t>?</a:t>
            </a:r>
          </a:p>
        </p:txBody>
      </p:sp>
      <p:cxnSp>
        <p:nvCxnSpPr>
          <p:cNvPr id="6" name="Straight Connector 5"/>
          <p:cNvCxnSpPr/>
          <p:nvPr/>
        </p:nvCxnSpPr>
        <p:spPr>
          <a:xfrm>
            <a:off x="2667000" y="2865060"/>
            <a:ext cx="1905000" cy="124974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9" name="Straight Connector 8"/>
          <p:cNvCxnSpPr/>
          <p:nvPr/>
        </p:nvCxnSpPr>
        <p:spPr>
          <a:xfrm>
            <a:off x="2514600" y="5943600"/>
            <a:ext cx="190500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14" name="TextBox 13"/>
          <p:cNvSpPr txBox="1"/>
          <p:nvPr/>
        </p:nvSpPr>
        <p:spPr>
          <a:xfrm>
            <a:off x="3886200" y="3906784"/>
            <a:ext cx="233108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Bóng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thủy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tinh</a:t>
            </a:r>
            <a:endParaRPr lang="en-US" sz="28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5" name="TextBox 14"/>
          <p:cNvSpPr txBox="1"/>
          <p:nvPr/>
        </p:nvSpPr>
        <p:spPr>
          <a:xfrm>
            <a:off x="4419600" y="5704467"/>
            <a:ext cx="151035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Đuôi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đèn</a:t>
            </a:r>
            <a:endParaRPr lang="en-US" sz="28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472211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30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4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4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9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14" grpId="0"/>
      <p:bldP spid="15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304800"/>
            <a:ext cx="8686800" cy="6172200"/>
          </a:xfrm>
        </p:spPr>
        <p:txBody>
          <a:bodyPr numCol="1">
            <a:normAutofit/>
          </a:bodyPr>
          <a:lstStyle/>
          <a:p>
            <a:pPr marL="0" indent="0">
              <a:buNone/>
            </a:pP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III. So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sánh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đèn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sợi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đốt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đèn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huỳnh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quang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 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Dựa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vào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đặc</a:t>
            </a:r>
            <a:r>
              <a:rPr lang="en-US" sz="2800" i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điểm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mỗi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loại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đèn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,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em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hãy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chọn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cụm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từ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thích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hợp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điền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vào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chỗ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trống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(…)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i="1" dirty="0" err="1" smtClean="0">
                <a:latin typeface="Times New Roman" pitchFamily="18" charset="0"/>
                <a:cs typeface="Times New Roman" pitchFamily="18" charset="0"/>
              </a:rPr>
              <a:t>bảng</a:t>
            </a:r>
            <a:r>
              <a:rPr lang="en-US" sz="2800" i="1" dirty="0" smtClean="0">
                <a:latin typeface="Times New Roman" pitchFamily="18" charset="0"/>
                <a:cs typeface="Times New Roman" pitchFamily="18" charset="0"/>
              </a:rPr>
              <a:t> 39.1</a:t>
            </a:r>
          </a:p>
          <a:p>
            <a:pPr marL="0" indent="0">
              <a:buNone/>
            </a:pP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cần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chấn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lưu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		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Cần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chấn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lưu</a:t>
            </a:r>
            <a:endParaRPr lang="en-US" sz="2800" dirty="0" smtClean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kiệm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điện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năng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		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kiệm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điện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năng</a:t>
            </a:r>
            <a:endParaRPr lang="en-US" sz="2800" dirty="0" smtClean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Tuổi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thọ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cao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				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Tuổi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thọ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thấp</a:t>
            </a:r>
            <a:endParaRPr lang="en-US" sz="2800" dirty="0" smtClean="0"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Ánh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sáng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liên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tục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			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Ánh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sáng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liên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err="1" smtClean="0">
                <a:latin typeface="Times New Roman" pitchFamily="18" charset="0"/>
                <a:cs typeface="Times New Roman" pitchFamily="18" charset="0"/>
              </a:rPr>
              <a:t>tục</a:t>
            </a:r>
            <a:endParaRPr lang="en-US" sz="2800" dirty="0" smtClean="0">
              <a:latin typeface="Times New Roman" pitchFamily="18" charset="0"/>
              <a:cs typeface="Times New Roman" pitchFamily="18" charset="0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601728122"/>
              </p:ext>
            </p:extLst>
          </p:nvPr>
        </p:nvGraphicFramePr>
        <p:xfrm>
          <a:off x="762000" y="4495800"/>
          <a:ext cx="7620000" cy="2103120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2540000"/>
                <a:gridCol w="2540000"/>
                <a:gridCol w="2540000"/>
              </a:tblGrid>
              <a:tr h="450427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Loại</a:t>
                      </a:r>
                      <a:r>
                        <a:rPr lang="en-US" sz="24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400" baseline="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đèn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Ưu</a:t>
                      </a:r>
                      <a:r>
                        <a:rPr lang="en-US" sz="24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400" baseline="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điểm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Nhược</a:t>
                      </a:r>
                      <a:r>
                        <a:rPr lang="en-US" sz="24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400" baseline="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điểm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</a:tr>
              <a:tr h="788247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 smtClean="0"/>
                        <a:t>Đèn</a:t>
                      </a:r>
                      <a:r>
                        <a:rPr lang="en-US" sz="2400" baseline="0" dirty="0" smtClean="0"/>
                        <a:t> </a:t>
                      </a:r>
                      <a:r>
                        <a:rPr lang="en-US" sz="2400" baseline="0" dirty="0" err="1" smtClean="0"/>
                        <a:t>sợi</a:t>
                      </a:r>
                      <a:r>
                        <a:rPr lang="en-US" sz="2400" baseline="0" dirty="0" smtClean="0"/>
                        <a:t> </a:t>
                      </a:r>
                      <a:r>
                        <a:rPr lang="en-US" sz="2400" baseline="0" dirty="0" err="1" smtClean="0"/>
                        <a:t>đốt</a:t>
                      </a:r>
                      <a:endParaRPr lang="en-US" sz="2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1)</a:t>
                      </a:r>
                    </a:p>
                    <a:p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2)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1)</a:t>
                      </a:r>
                    </a:p>
                    <a:p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2)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</a:tr>
              <a:tr h="788247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 smtClean="0"/>
                        <a:t>Đèn</a:t>
                      </a:r>
                      <a:r>
                        <a:rPr lang="en-US" sz="2400" baseline="0" dirty="0" smtClean="0"/>
                        <a:t> </a:t>
                      </a:r>
                      <a:r>
                        <a:rPr lang="en-US" sz="2400" baseline="0" dirty="0" err="1" smtClean="0"/>
                        <a:t>huỳnh</a:t>
                      </a:r>
                      <a:r>
                        <a:rPr lang="en-US" sz="2400" baseline="0" dirty="0" smtClean="0"/>
                        <a:t> </a:t>
                      </a:r>
                      <a:r>
                        <a:rPr lang="en-US" sz="2400" baseline="0" dirty="0" err="1" smtClean="0"/>
                        <a:t>quang</a:t>
                      </a:r>
                      <a:endParaRPr lang="en-US" sz="2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1)</a:t>
                      </a:r>
                    </a:p>
                    <a:p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2)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1)</a:t>
                      </a:r>
                    </a:p>
                    <a:p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2)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96897467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5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8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1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213901295"/>
              </p:ext>
            </p:extLst>
          </p:nvPr>
        </p:nvGraphicFramePr>
        <p:xfrm>
          <a:off x="152400" y="1143000"/>
          <a:ext cx="8915400" cy="5029201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2467655"/>
                <a:gridCol w="3263673"/>
                <a:gridCol w="3184072"/>
              </a:tblGrid>
              <a:tr h="1093305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Loại</a:t>
                      </a:r>
                      <a:r>
                        <a:rPr lang="en-US" sz="24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400" baseline="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đèn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Ưu</a:t>
                      </a:r>
                      <a:r>
                        <a:rPr lang="en-US" sz="24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400" baseline="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điểm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Nhược</a:t>
                      </a:r>
                      <a:r>
                        <a:rPr lang="en-US" sz="24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  <a:r>
                        <a:rPr lang="en-US" sz="2400" baseline="0" dirty="0" err="1" smtClean="0">
                          <a:latin typeface="Times New Roman" pitchFamily="18" charset="0"/>
                          <a:cs typeface="Times New Roman" pitchFamily="18" charset="0"/>
                        </a:rPr>
                        <a:t>điểm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anchor="ctr"/>
                </a:tc>
              </a:tr>
              <a:tr h="1967948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 smtClean="0"/>
                        <a:t>Đèn</a:t>
                      </a:r>
                      <a:r>
                        <a:rPr lang="en-US" sz="2400" baseline="0" dirty="0" smtClean="0"/>
                        <a:t> </a:t>
                      </a:r>
                      <a:r>
                        <a:rPr lang="en-US" sz="2400" baseline="0" dirty="0" err="1" smtClean="0"/>
                        <a:t>sợi</a:t>
                      </a:r>
                      <a:r>
                        <a:rPr lang="en-US" sz="2400" baseline="0" dirty="0" smtClean="0"/>
                        <a:t> </a:t>
                      </a:r>
                      <a:r>
                        <a:rPr lang="en-US" sz="2400" baseline="0" dirty="0" err="1" smtClean="0"/>
                        <a:t>đốt</a:t>
                      </a:r>
                      <a:endParaRPr lang="en-US" sz="2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indent="0" algn="l">
                        <a:buNone/>
                      </a:pPr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1)</a:t>
                      </a:r>
                    </a:p>
                    <a:p>
                      <a:pPr marL="0" indent="0" algn="l">
                        <a:buNone/>
                      </a:pPr>
                      <a:r>
                        <a:rPr lang="en-US" sz="24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 </a:t>
                      </a:r>
                    </a:p>
                    <a:p>
                      <a:pPr marL="0" indent="0" algn="l">
                        <a:buNone/>
                      </a:pPr>
                      <a:r>
                        <a:rPr lang="en-US" sz="2400" baseline="0" dirty="0" smtClean="0">
                          <a:latin typeface="Times New Roman" pitchFamily="18" charset="0"/>
                          <a:cs typeface="Times New Roman" pitchFamily="18" charset="0"/>
                        </a:rPr>
                        <a:t>2) </a:t>
                      </a:r>
                      <a:endParaRPr lang="en-US" sz="2400" dirty="0" smtClean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1) </a:t>
                      </a:r>
                    </a:p>
                    <a:p>
                      <a:pPr algn="l"/>
                      <a:endParaRPr lang="en-US" sz="2400" dirty="0" smtClean="0"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algn="l"/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2)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anchor="ctr"/>
                </a:tc>
              </a:tr>
              <a:tr h="1967948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err="1" smtClean="0"/>
                        <a:t>Đèn</a:t>
                      </a:r>
                      <a:r>
                        <a:rPr lang="en-US" sz="2400" baseline="0" dirty="0" smtClean="0"/>
                        <a:t> </a:t>
                      </a:r>
                      <a:r>
                        <a:rPr lang="en-US" sz="2400" baseline="0" dirty="0" err="1" smtClean="0"/>
                        <a:t>huỳnh</a:t>
                      </a:r>
                      <a:r>
                        <a:rPr lang="en-US" sz="2400" baseline="0" dirty="0" smtClean="0"/>
                        <a:t> </a:t>
                      </a:r>
                      <a:r>
                        <a:rPr lang="en-US" sz="2400" baseline="0" dirty="0" err="1" smtClean="0"/>
                        <a:t>quang</a:t>
                      </a:r>
                      <a:endParaRPr lang="en-US" sz="2400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1)</a:t>
                      </a:r>
                    </a:p>
                    <a:p>
                      <a:pPr algn="l"/>
                      <a:endParaRPr lang="en-US" sz="2400" dirty="0" smtClean="0"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algn="l"/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2)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indent="0" algn="l">
                        <a:buNone/>
                      </a:pPr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1)</a:t>
                      </a:r>
                      <a:endParaRPr lang="en-US" sz="2400" baseline="0" dirty="0" smtClean="0"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marL="0" indent="0" algn="l">
                        <a:buNone/>
                      </a:pPr>
                      <a:endParaRPr lang="en-US" sz="2400" dirty="0" smtClean="0">
                        <a:latin typeface="Times New Roman" pitchFamily="18" charset="0"/>
                        <a:cs typeface="Times New Roman" pitchFamily="18" charset="0"/>
                      </a:endParaRPr>
                    </a:p>
                    <a:p>
                      <a:pPr algn="l"/>
                      <a:r>
                        <a:rPr lang="en-US" sz="2400" dirty="0" smtClean="0">
                          <a:latin typeface="Times New Roman" pitchFamily="18" charset="0"/>
                          <a:cs typeface="Times New Roman" pitchFamily="18" charset="0"/>
                        </a:rPr>
                        <a:t>2)</a:t>
                      </a:r>
                      <a:endParaRPr lang="en-US" sz="2400" dirty="0"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anchor="ctr"/>
                </a:tc>
              </a:tr>
            </a:tbl>
          </a:graphicData>
        </a:graphic>
      </p:graphicFrame>
      <p:sp>
        <p:nvSpPr>
          <p:cNvPr id="6" name="TextBox 5"/>
          <p:cNvSpPr txBox="1"/>
          <p:nvPr/>
        </p:nvSpPr>
        <p:spPr>
          <a:xfrm>
            <a:off x="2971800" y="2563091"/>
            <a:ext cx="2872902" cy="49244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600" dirty="0" err="1" smtClean="0"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sz="26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 smtClean="0">
                <a:latin typeface="Times New Roman" pitchFamily="18" charset="0"/>
                <a:cs typeface="Times New Roman" pitchFamily="18" charset="0"/>
              </a:rPr>
              <a:t>cần</a:t>
            </a:r>
            <a:r>
              <a:rPr lang="en-US" sz="26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 smtClean="0">
                <a:latin typeface="Times New Roman" pitchFamily="18" charset="0"/>
                <a:cs typeface="Times New Roman" pitchFamily="18" charset="0"/>
              </a:rPr>
              <a:t>chấn</a:t>
            </a:r>
            <a:r>
              <a:rPr lang="en-US" sz="26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 smtClean="0">
                <a:latin typeface="Times New Roman" pitchFamily="18" charset="0"/>
                <a:cs typeface="Times New Roman" pitchFamily="18" charset="0"/>
              </a:rPr>
              <a:t>lưu</a:t>
            </a:r>
            <a:endParaRPr lang="en-US" sz="26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2959746" y="3352800"/>
            <a:ext cx="2526654" cy="49244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600" dirty="0" err="1" smtClean="0">
                <a:latin typeface="Times New Roman" pitchFamily="18" charset="0"/>
                <a:cs typeface="Times New Roman" pitchFamily="18" charset="0"/>
              </a:rPr>
              <a:t>Ánh</a:t>
            </a:r>
            <a:r>
              <a:rPr lang="en-US" sz="26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 smtClean="0">
                <a:latin typeface="Times New Roman" pitchFamily="18" charset="0"/>
                <a:cs typeface="Times New Roman" pitchFamily="18" charset="0"/>
              </a:rPr>
              <a:t>sáng</a:t>
            </a:r>
            <a:r>
              <a:rPr lang="en-US" sz="26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 smtClean="0">
                <a:latin typeface="Times New Roman" pitchFamily="18" charset="0"/>
                <a:cs typeface="Times New Roman" pitchFamily="18" charset="0"/>
              </a:rPr>
              <a:t>liên</a:t>
            </a:r>
            <a:r>
              <a:rPr lang="en-US" sz="26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 smtClean="0">
                <a:latin typeface="Times New Roman" pitchFamily="18" charset="0"/>
                <a:cs typeface="Times New Roman" pitchFamily="18" charset="0"/>
              </a:rPr>
              <a:t>tục</a:t>
            </a:r>
            <a:endParaRPr lang="en-US" sz="26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6248401" y="2536448"/>
            <a:ext cx="2819400" cy="89255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600" dirty="0" err="1"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sz="2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2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>
                <a:latin typeface="Times New Roman" pitchFamily="18" charset="0"/>
                <a:cs typeface="Times New Roman" pitchFamily="18" charset="0"/>
              </a:rPr>
              <a:t>kiệm</a:t>
            </a:r>
            <a:r>
              <a:rPr lang="en-US" sz="2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>
                <a:latin typeface="Times New Roman" pitchFamily="18" charset="0"/>
                <a:cs typeface="Times New Roman" pitchFamily="18" charset="0"/>
              </a:rPr>
              <a:t>điện</a:t>
            </a:r>
            <a:r>
              <a:rPr lang="en-US" sz="2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>
                <a:latin typeface="Times New Roman" pitchFamily="18" charset="0"/>
                <a:cs typeface="Times New Roman" pitchFamily="18" charset="0"/>
              </a:rPr>
              <a:t>năng</a:t>
            </a:r>
            <a:endParaRPr lang="en-US" sz="26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6248401" y="3317557"/>
            <a:ext cx="1969898" cy="492443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600" dirty="0" err="1">
                <a:latin typeface="Times New Roman" pitchFamily="18" charset="0"/>
                <a:cs typeface="Times New Roman" pitchFamily="18" charset="0"/>
              </a:rPr>
              <a:t>Tuổi</a:t>
            </a:r>
            <a:r>
              <a:rPr lang="en-US" sz="2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>
                <a:latin typeface="Times New Roman" pitchFamily="18" charset="0"/>
                <a:cs typeface="Times New Roman" pitchFamily="18" charset="0"/>
              </a:rPr>
              <a:t>thọ</a:t>
            </a:r>
            <a:r>
              <a:rPr lang="en-US" sz="2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>
                <a:latin typeface="Times New Roman" pitchFamily="18" charset="0"/>
                <a:cs typeface="Times New Roman" pitchFamily="18" charset="0"/>
              </a:rPr>
              <a:t>thấp</a:t>
            </a:r>
            <a:endParaRPr lang="en-US" sz="2600" dirty="0"/>
          </a:p>
        </p:txBody>
      </p:sp>
      <p:sp>
        <p:nvSpPr>
          <p:cNvPr id="11" name="Rectangle 10"/>
          <p:cNvSpPr/>
          <p:nvPr/>
        </p:nvSpPr>
        <p:spPr>
          <a:xfrm>
            <a:off x="2971800" y="4567535"/>
            <a:ext cx="2639249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400" dirty="0" err="1"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latin typeface="Times New Roman" pitchFamily="18" charset="0"/>
                <a:cs typeface="Times New Roman" pitchFamily="18" charset="0"/>
              </a:rPr>
              <a:t>kiệm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latin typeface="Times New Roman" pitchFamily="18" charset="0"/>
                <a:cs typeface="Times New Roman" pitchFamily="18" charset="0"/>
              </a:rPr>
              <a:t>điện</a:t>
            </a:r>
            <a:r>
              <a:rPr lang="en-US" sz="24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dirty="0" err="1">
                <a:latin typeface="Times New Roman" pitchFamily="18" charset="0"/>
                <a:cs typeface="Times New Roman" pitchFamily="18" charset="0"/>
              </a:rPr>
              <a:t>năng</a:t>
            </a:r>
            <a:endParaRPr lang="en-US" sz="24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2971800" y="5298757"/>
            <a:ext cx="1857688" cy="492443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600" dirty="0" err="1">
                <a:latin typeface="Times New Roman" pitchFamily="18" charset="0"/>
                <a:cs typeface="Times New Roman" pitchFamily="18" charset="0"/>
              </a:rPr>
              <a:t>Tuổi</a:t>
            </a:r>
            <a:r>
              <a:rPr lang="en-US" sz="2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>
                <a:latin typeface="Times New Roman" pitchFamily="18" charset="0"/>
                <a:cs typeface="Times New Roman" pitchFamily="18" charset="0"/>
              </a:rPr>
              <a:t>thọ</a:t>
            </a:r>
            <a:r>
              <a:rPr lang="en-US" sz="2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>
                <a:latin typeface="Times New Roman" pitchFamily="18" charset="0"/>
                <a:cs typeface="Times New Roman" pitchFamily="18" charset="0"/>
              </a:rPr>
              <a:t>cao</a:t>
            </a:r>
            <a:endParaRPr lang="en-US" sz="2600" dirty="0"/>
          </a:p>
        </p:txBody>
      </p:sp>
      <p:sp>
        <p:nvSpPr>
          <p:cNvPr id="13" name="Rectangle 12"/>
          <p:cNvSpPr/>
          <p:nvPr/>
        </p:nvSpPr>
        <p:spPr>
          <a:xfrm>
            <a:off x="6262256" y="4536757"/>
            <a:ext cx="2040943" cy="492443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600" dirty="0" err="1" smtClean="0">
                <a:latin typeface="Times New Roman" pitchFamily="18" charset="0"/>
                <a:cs typeface="Times New Roman" pitchFamily="18" charset="0"/>
              </a:rPr>
              <a:t>Cần</a:t>
            </a:r>
            <a:r>
              <a:rPr lang="en-US" sz="26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>
                <a:latin typeface="Times New Roman" pitchFamily="18" charset="0"/>
                <a:cs typeface="Times New Roman" pitchFamily="18" charset="0"/>
              </a:rPr>
              <a:t>chấn</a:t>
            </a:r>
            <a:r>
              <a:rPr lang="en-US" sz="2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>
                <a:latin typeface="Times New Roman" pitchFamily="18" charset="0"/>
                <a:cs typeface="Times New Roman" pitchFamily="18" charset="0"/>
              </a:rPr>
              <a:t>lưu</a:t>
            </a:r>
            <a:r>
              <a:rPr lang="en-US" sz="2600" dirty="0">
                <a:latin typeface="Times New Roman" pitchFamily="18" charset="0"/>
                <a:cs typeface="Times New Roman" pitchFamily="18" charset="0"/>
              </a:rPr>
              <a:t> </a:t>
            </a:r>
          </a:p>
        </p:txBody>
      </p:sp>
      <p:sp>
        <p:nvSpPr>
          <p:cNvPr id="14" name="Rectangle 13"/>
          <p:cNvSpPr/>
          <p:nvPr/>
        </p:nvSpPr>
        <p:spPr>
          <a:xfrm>
            <a:off x="6248402" y="5257800"/>
            <a:ext cx="2819400" cy="89255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600" dirty="0" err="1">
                <a:latin typeface="Times New Roman" pitchFamily="18" charset="0"/>
                <a:cs typeface="Times New Roman" pitchFamily="18" charset="0"/>
              </a:rPr>
              <a:t>Ánh</a:t>
            </a:r>
            <a:r>
              <a:rPr lang="en-US" sz="2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>
                <a:latin typeface="Times New Roman" pitchFamily="18" charset="0"/>
                <a:cs typeface="Times New Roman" pitchFamily="18" charset="0"/>
              </a:rPr>
              <a:t>sáng</a:t>
            </a:r>
            <a:r>
              <a:rPr lang="en-US" sz="2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>
                <a:latin typeface="Times New Roman" pitchFamily="18" charset="0"/>
                <a:cs typeface="Times New Roman" pitchFamily="18" charset="0"/>
              </a:rPr>
              <a:t>không</a:t>
            </a:r>
            <a:r>
              <a:rPr lang="en-US" sz="2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>
                <a:latin typeface="Times New Roman" pitchFamily="18" charset="0"/>
                <a:cs typeface="Times New Roman" pitchFamily="18" charset="0"/>
              </a:rPr>
              <a:t>liên</a:t>
            </a:r>
            <a:r>
              <a:rPr lang="en-US" sz="2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600" dirty="0" err="1">
                <a:latin typeface="Times New Roman" pitchFamily="18" charset="0"/>
                <a:cs typeface="Times New Roman" pitchFamily="18" charset="0"/>
              </a:rPr>
              <a:t>tục</a:t>
            </a:r>
            <a:endParaRPr lang="en-US" sz="26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2041195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" dur="10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6" dur="1000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4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2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7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0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5" dur="1000" fill="hold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6" dur="1000" fill="hold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7" dur="1000" fill="hold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8" dur="1000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3" dur="1000" fill="hold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4" dur="1000" fill="hold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5" dur="1000" fill="hold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6" dur="1000"/>
                                        <p:tgtEl>
                                          <p:spTgt spid="1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11" grpId="0"/>
      <p:bldP spid="12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525" name="Picture 21" descr="Cover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7475" y="3454400"/>
            <a:ext cx="2600325" cy="18319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524" name="Picture 20" descr="Cove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209800"/>
            <a:ext cx="2619375" cy="16160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523" name="Picture 19" descr="Cove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27488" y="2522538"/>
            <a:ext cx="2006600" cy="25161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522" name="Picture 18" descr="Cover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61038" y="4222750"/>
            <a:ext cx="1584325" cy="5286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521" name="Picture 17" descr="Cover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61038" y="4060825"/>
            <a:ext cx="1479550" cy="3714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520" name="Picture 16" descr="Cover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27488" y="2522538"/>
            <a:ext cx="1897062" cy="19161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519" name="Picture 15" descr="Cover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42025" y="3414713"/>
            <a:ext cx="1563688" cy="8604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518" name="Picture 14" descr="Cover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42025" y="3395663"/>
            <a:ext cx="1433513" cy="5349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517" name="Picture 13" descr="Cover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42025" y="3265488"/>
            <a:ext cx="1785938" cy="476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516" name="Picture 12" descr="Cover"/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21388" y="2919413"/>
            <a:ext cx="1825625" cy="6842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515" name="Picture 11" descr="Cover"/>
          <p:cNvPicPr>
            <a:picLocks noChangeAspect="1" noChangeArrowheads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27488" y="2503488"/>
            <a:ext cx="2176462" cy="11017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514" name="Picture 10" descr="Cover"/>
          <p:cNvPicPr>
            <a:picLocks noChangeAspect="1" noChangeArrowheads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57775" y="2274888"/>
            <a:ext cx="4079875" cy="8270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513" name="Picture 9" descr="Cover"/>
          <p:cNvPicPr>
            <a:picLocks noChangeAspect="1" noChangeArrowheads="1"/>
          </p:cNvPicPr>
          <p:nvPr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27488" y="2509838"/>
            <a:ext cx="1257300" cy="5667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512" name="Picture 8" descr="Cover"/>
          <p:cNvPicPr>
            <a:picLocks noChangeAspect="1" noChangeArrowheads="1"/>
          </p:cNvPicPr>
          <p:nvPr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64088" y="1851025"/>
            <a:ext cx="1479550" cy="58578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511" name="Picture 7" descr="Cover"/>
          <p:cNvPicPr>
            <a:picLocks noChangeAspect="1" noChangeArrowheads="1"/>
          </p:cNvPicPr>
          <p:nvPr/>
        </p:nvPicPr>
        <p:blipFill>
          <a:blip r:embed="rId1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24400" y="1557338"/>
            <a:ext cx="1511300" cy="5603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510" name="Picture 6" descr="Cover"/>
          <p:cNvPicPr>
            <a:picLocks noChangeAspect="1" noChangeArrowheads="1"/>
          </p:cNvPicPr>
          <p:nvPr/>
        </p:nvPicPr>
        <p:blipFill>
          <a:blip r:embed="rId1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81450" y="1758950"/>
            <a:ext cx="950913" cy="9382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509" name="Picture 5" descr="Cover"/>
          <p:cNvPicPr>
            <a:picLocks noChangeAspect="1" noChangeArrowheads="1"/>
          </p:cNvPicPr>
          <p:nvPr/>
        </p:nvPicPr>
        <p:blipFill>
          <a:blip r:embed="rId1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35200" y="2392363"/>
            <a:ext cx="2058988" cy="14335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1508" name="Picture 4" descr="Cover"/>
          <p:cNvPicPr>
            <a:picLocks noChangeAspect="1" noChangeArrowheads="1"/>
          </p:cNvPicPr>
          <p:nvPr/>
        </p:nvPicPr>
        <p:blipFill>
          <a:blip r:embed="rId1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7338" y="3114675"/>
            <a:ext cx="1746250" cy="103028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09761046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3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out)">
                                      <p:cBhvr>
                                        <p:cTn id="7" dur="500"/>
                                        <p:tgtEl>
                                          <p:spTgt spid="2150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2" dur="500"/>
                                        <p:tgtEl>
                                          <p:spTgt spid="2150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17" dur="500"/>
                                        <p:tgtEl>
                                          <p:spTgt spid="215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2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22" dur="500"/>
                                        <p:tgtEl>
                                          <p:spTgt spid="215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7" dur="500"/>
                                        <p:tgtEl>
                                          <p:spTgt spid="215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2" dur="500"/>
                                        <p:tgtEl>
                                          <p:spTgt spid="215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7" dur="500"/>
                                        <p:tgtEl>
                                          <p:spTgt spid="215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2" dur="500"/>
                                        <p:tgtEl>
                                          <p:spTgt spid="215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7" dur="500"/>
                                        <p:tgtEl>
                                          <p:spTgt spid="215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2" dur="500"/>
                                        <p:tgtEl>
                                          <p:spTgt spid="215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7" dur="500"/>
                                        <p:tgtEl>
                                          <p:spTgt spid="215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8" fill="hold">
                      <p:stCondLst>
                        <p:cond delay="indefinite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62" dur="500"/>
                                        <p:tgtEl>
                                          <p:spTgt spid="215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67" dur="500"/>
                                        <p:tgtEl>
                                          <p:spTgt spid="215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8" fill="hold">
                      <p:stCondLst>
                        <p:cond delay="indefinite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2" dur="500"/>
                                        <p:tgtEl>
                                          <p:spTgt spid="215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3" fill="hold">
                      <p:stCondLst>
                        <p:cond delay="indefinite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7" dur="500"/>
                                        <p:tgtEl>
                                          <p:spTgt spid="215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8" fill="hold">
                      <p:stCondLst>
                        <p:cond delay="indefinite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82" dur="500"/>
                                        <p:tgtEl>
                                          <p:spTgt spid="215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3" fill="hold">
                      <p:stCondLst>
                        <p:cond delay="indefinite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87" dur="500"/>
                                        <p:tgtEl>
                                          <p:spTgt spid="215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8" fill="hold">
                      <p:stCondLst>
                        <p:cond delay="indefinite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92" dur="500"/>
                                        <p:tgtEl>
                                          <p:spTgt spid="215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prstTxWarp prst="textInflate">
              <a:avLst/>
            </a:prstTxWarp>
            <a:scene3d>
              <a:camera prst="orthographicFront"/>
              <a:lightRig rig="brightRoom" dir="t"/>
            </a:scene3d>
            <a:sp3d contourW="6350" prstMaterial="plastic">
              <a:bevelT w="20320" h="20320" prst="angle"/>
              <a:contourClr>
                <a:schemeClr val="accent1">
                  <a:tint val="100000"/>
                  <a:shade val="100000"/>
                  <a:hueMod val="100000"/>
                  <a:satMod val="100000"/>
                </a:schemeClr>
              </a:contourClr>
            </a:sp3d>
          </a:bodyPr>
          <a:lstStyle/>
          <a:p>
            <a:r>
              <a:rPr lang="en-US" b="1" cap="all" dirty="0" err="1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Hướng</a:t>
            </a:r>
            <a:r>
              <a:rPr lang="en-US" b="1" cap="all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 </a:t>
            </a:r>
            <a:r>
              <a:rPr lang="en-US" b="1" cap="all" dirty="0" err="1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dẫn</a:t>
            </a:r>
            <a:r>
              <a:rPr lang="en-US" b="1" cap="all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 </a:t>
            </a:r>
            <a:r>
              <a:rPr lang="en-US" b="1" cap="all" dirty="0" err="1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về</a:t>
            </a:r>
            <a:r>
              <a:rPr lang="en-US" b="1" cap="all" dirty="0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 </a:t>
            </a:r>
            <a:r>
              <a:rPr lang="en-US" b="1" cap="all" dirty="0" err="1" smtClean="0">
                <a:ln/>
                <a:solidFill>
                  <a:schemeClr val="accent1"/>
                </a:solidFill>
                <a:effectLst>
                  <a:outerShdw blurRad="19685" dist="12700" dir="5400000" algn="tl" rotWithShape="0">
                    <a:schemeClr val="accent1">
                      <a:satMod val="130000"/>
                      <a:alpha val="60000"/>
                    </a:schemeClr>
                  </a:outerShdw>
                  <a:reflection blurRad="10000" stA="55000" endPos="48000" dist="500" dir="5400000" sy="-100000" algn="bl" rotWithShape="0"/>
                </a:effectLst>
              </a:rPr>
              <a:t>nhà</a:t>
            </a:r>
            <a:endParaRPr lang="en-US" b="1" cap="all" dirty="0">
              <a:ln/>
              <a:solidFill>
                <a:schemeClr val="accent1"/>
              </a:solidFill>
              <a:effectLst>
                <a:outerShdw blurRad="19685" dist="12700" dir="5400000" algn="tl" rotWithShape="0">
                  <a:schemeClr val="accent1">
                    <a:satMod val="130000"/>
                    <a:alpha val="60000"/>
                  </a:schemeClr>
                </a:outerShdw>
                <a:reflection blurRad="10000" stA="55000" endPos="48000" dist="500" dir="5400000" sy="-100000" algn="bl" rotWithShape="0"/>
              </a:effectLst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057400"/>
            <a:ext cx="8229600" cy="4068763"/>
          </a:xfrm>
        </p:spPr>
        <p:txBody>
          <a:bodyPr/>
          <a:lstStyle/>
          <a:p>
            <a:pPr>
              <a:buFont typeface="Wingdings"/>
              <a:buChar char="&amp;"/>
            </a:pP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Trả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lời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hỏi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cuối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bài</a:t>
            </a:r>
            <a:endParaRPr lang="en-US" dirty="0" smtClean="0">
              <a:latin typeface="Times New Roman" pitchFamily="18" charset="0"/>
              <a:cs typeface="Times New Roman" pitchFamily="18" charset="0"/>
            </a:endParaRPr>
          </a:p>
          <a:p>
            <a:pPr>
              <a:buFont typeface="Wingdings"/>
              <a:buChar char="&amp;"/>
            </a:pP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Đọc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phần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“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có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thể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em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chưa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biết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”</a:t>
            </a:r>
          </a:p>
          <a:p>
            <a:pPr>
              <a:buFont typeface="Wingdings"/>
              <a:buChar char="&amp;"/>
            </a:pP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Chuẩn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bị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dirty="0" err="1" smtClean="0"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 40</a:t>
            </a:r>
          </a:p>
        </p:txBody>
      </p:sp>
    </p:spTree>
    <p:extLst>
      <p:ext uri="{BB962C8B-B14F-4D97-AF65-F5344CB8AC3E}">
        <p14:creationId xmlns:p14="http://schemas.microsoft.com/office/powerpoint/2010/main" val="149964183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9" presetClass="entr" presetSubtype="0" decel="10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36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49" presetClass="entr" presetSubtype="0" decel="10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36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49" presetClass="entr" presetSubtype="0" decel="10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36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6146" name="Picture 2" descr="Kết quả hình ảnh cho slide powerpoint đẹp đơn giản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4960"/>
            <a:ext cx="9144000" cy="686296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1761038" y="543028"/>
            <a:ext cx="5621924" cy="769441"/>
          </a:xfrm>
          <a:prstGeom prst="rect">
            <a:avLst/>
          </a:prstGeom>
          <a:noFill/>
        </p:spPr>
        <p:txBody>
          <a:bodyPr wrap="none" rtlCol="0">
            <a:prstTxWarp prst="textWave1">
              <a:avLst/>
            </a:prstTxWarp>
            <a:spAutoFit/>
          </a:bodyPr>
          <a:lstStyle/>
          <a:p>
            <a:r>
              <a:rPr lang="en-US" sz="4400" b="1" dirty="0" smtClean="0">
                <a:ln w="900" cmpd="sng">
                  <a:solidFill>
                    <a:schemeClr val="accent1">
                      <a:satMod val="190000"/>
                      <a:alpha val="55000"/>
                    </a:schemeClr>
                  </a:solidFill>
                  <a:prstDash val="solid"/>
                </a:ln>
                <a:solidFill>
                  <a:schemeClr val="accent1">
                    <a:satMod val="200000"/>
                    <a:tint val="3000"/>
                  </a:schemeClr>
                </a:solidFill>
                <a:effectLst>
                  <a:innerShdw blurRad="101600" dist="76200" dir="5400000">
                    <a:schemeClr val="accent1">
                      <a:satMod val="190000"/>
                      <a:tint val="100000"/>
                      <a:alpha val="74000"/>
                    </a:schemeClr>
                  </a:innerShdw>
                </a:effectLst>
                <a:latin typeface="Times New Roman" pitchFamily="18" charset="0"/>
                <a:cs typeface="Times New Roman" pitchFamily="18" charset="0"/>
              </a:rPr>
              <a:t>TIẾT HỌC KẾT THÚC</a:t>
            </a:r>
            <a:endParaRPr lang="en-US" sz="4400" b="1" dirty="0">
              <a:ln w="900" cmpd="sng">
                <a:solidFill>
                  <a:schemeClr val="accent1">
                    <a:satMod val="190000"/>
                    <a:alpha val="55000"/>
                  </a:schemeClr>
                </a:solidFill>
                <a:prstDash val="solid"/>
              </a:ln>
              <a:solidFill>
                <a:schemeClr val="accent1">
                  <a:satMod val="200000"/>
                  <a:tint val="3000"/>
                </a:schemeClr>
              </a:solidFill>
              <a:effectLst>
                <a:innerShdw blurRad="101600" dist="76200" dir="5400000">
                  <a:schemeClr val="accent1">
                    <a:satMod val="190000"/>
                    <a:tint val="100000"/>
                    <a:alpha val="74000"/>
                  </a:schemeClr>
                </a:inn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0" y="2362200"/>
            <a:ext cx="9027886" cy="2554545"/>
          </a:xfrm>
          <a:prstGeom prst="rect">
            <a:avLst/>
          </a:prstGeom>
          <a:noFill/>
        </p:spPr>
        <p:txBody>
          <a:bodyPr wrap="square" rtlCol="0">
            <a:prstTxWarp prst="textArchUp">
              <a:avLst>
                <a:gd name="adj" fmla="val 11633325"/>
              </a:avLst>
            </a:prstTxWarp>
            <a:spAutoFit/>
          </a:bodyPr>
          <a:lstStyle/>
          <a:p>
            <a:r>
              <a:rPr lang="en-US" sz="8000" b="1" dirty="0" smtClean="0">
                <a:solidFill>
                  <a:srgbClr val="008000"/>
                </a:solidFill>
                <a:latin typeface="Times New Roman" pitchFamily="18" charset="0"/>
                <a:cs typeface="Times New Roman" pitchFamily="18" charset="0"/>
              </a:rPr>
              <a:t>CHÚC CÁC EM HỌC TỐT</a:t>
            </a:r>
            <a:endParaRPr lang="en-US" sz="8000" b="1" dirty="0">
              <a:solidFill>
                <a:srgbClr val="00800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208514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422</TotalTime>
  <Words>473</Words>
  <Application>Microsoft Office PowerPoint</Application>
  <PresentationFormat>On-screen Show (4:3)</PresentationFormat>
  <Paragraphs>109</Paragraphs>
  <Slides>17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18" baseType="lpstr">
      <vt:lpstr>Office Theme</vt:lpstr>
      <vt:lpstr>CHÀO MỪNG THẦY CÔ VÀ CÁC  EM HỌC SINH Môn : Công Nghệ 8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Hướng dẫn về nhà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Administrator</dc:creator>
  <cp:lastModifiedBy>HP</cp:lastModifiedBy>
  <cp:revision>31</cp:revision>
  <dcterms:created xsi:type="dcterms:W3CDTF">2018-03-13T15:56:11Z</dcterms:created>
  <dcterms:modified xsi:type="dcterms:W3CDTF">2022-08-15T08:14:46Z</dcterms:modified>
</cp:coreProperties>
</file>